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2.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3.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9.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20.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1"/>
  </p:notesMasterIdLst>
  <p:handoutMasterIdLst>
    <p:handoutMasterId r:id="rId32"/>
  </p:handoutMasterIdLst>
  <p:sldIdLst>
    <p:sldId id="296" r:id="rId5"/>
    <p:sldId id="298" r:id="rId6"/>
    <p:sldId id="299" r:id="rId7"/>
    <p:sldId id="300" r:id="rId8"/>
    <p:sldId id="297" r:id="rId9"/>
    <p:sldId id="286" r:id="rId10"/>
    <p:sldId id="261" r:id="rId11"/>
    <p:sldId id="302" r:id="rId12"/>
    <p:sldId id="285" r:id="rId13"/>
    <p:sldId id="303" r:id="rId14"/>
    <p:sldId id="265" r:id="rId15"/>
    <p:sldId id="262" r:id="rId16"/>
    <p:sldId id="305" r:id="rId17"/>
    <p:sldId id="304" r:id="rId18"/>
    <p:sldId id="307" r:id="rId19"/>
    <p:sldId id="308" r:id="rId20"/>
    <p:sldId id="309" r:id="rId21"/>
    <p:sldId id="310" r:id="rId22"/>
    <p:sldId id="311" r:id="rId23"/>
    <p:sldId id="312" r:id="rId24"/>
    <p:sldId id="278" r:id="rId25"/>
    <p:sldId id="313" r:id="rId26"/>
    <p:sldId id="306" r:id="rId27"/>
    <p:sldId id="314" r:id="rId28"/>
    <p:sldId id="316" r:id="rId29"/>
    <p:sldId id="28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E3FDE45-AF77-4B5C-9715-49D594BDF05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2797" autoAdjust="0"/>
  </p:normalViewPr>
  <p:slideViewPr>
    <p:cSldViewPr snapToGrid="0" showGuides="1">
      <p:cViewPr varScale="1">
        <p:scale>
          <a:sx n="60" d="100"/>
          <a:sy n="60" d="100"/>
        </p:scale>
        <p:origin x="1550" y="43"/>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5D3ADA-5E8A-4C10-9871-5FAB8DD07FBB}" type="doc">
      <dgm:prSet loTypeId="urn:microsoft.com/office/officeart/2005/8/layout/chevron2" loCatId="list" qsTypeId="urn:microsoft.com/office/officeart/2005/8/quickstyle/simple3" qsCatId="simple" csTypeId="urn:microsoft.com/office/officeart/2005/8/colors/accent1_2" csCatId="accent1" phldr="1"/>
      <dgm:spPr/>
      <dgm:t>
        <a:bodyPr/>
        <a:lstStyle/>
        <a:p>
          <a:endParaRPr lang="en-US"/>
        </a:p>
      </dgm:t>
    </dgm:pt>
    <dgm:pt modelId="{3D1D6FED-7649-4C64-B4A2-040277AB2737}">
      <dgm:prSet phldrT="[Text]"/>
      <dgm:spPr/>
      <dgm:t>
        <a:bodyPr/>
        <a:lstStyle/>
        <a:p>
          <a:endParaRPr lang="en-US" dirty="0"/>
        </a:p>
      </dgm:t>
    </dgm:pt>
    <dgm:pt modelId="{28FAE71F-F49F-47EF-B347-1180BBB6BDD1}" type="parTrans" cxnId="{34BAB4ED-43BC-4D91-BC68-47F5D229E264}">
      <dgm:prSet/>
      <dgm:spPr/>
      <dgm:t>
        <a:bodyPr/>
        <a:lstStyle/>
        <a:p>
          <a:endParaRPr lang="en-US"/>
        </a:p>
      </dgm:t>
    </dgm:pt>
    <dgm:pt modelId="{7C967A71-F1E4-481D-A53E-CDE3E8858D84}" type="sibTrans" cxnId="{34BAB4ED-43BC-4D91-BC68-47F5D229E264}">
      <dgm:prSet/>
      <dgm:spPr/>
      <dgm:t>
        <a:bodyPr/>
        <a:lstStyle/>
        <a:p>
          <a:endParaRPr lang="en-US"/>
        </a:p>
      </dgm:t>
    </dgm:pt>
    <dgm:pt modelId="{B4C25745-89DA-42F4-A218-96E0235116AF}">
      <dgm:prSet phldrT="[Text]"/>
      <dgm:spPr/>
      <dgm:t>
        <a:bodyPr/>
        <a:lstStyle/>
        <a:p>
          <a:r>
            <a:rPr lang="en-US" b="1" dirty="0">
              <a:solidFill>
                <a:schemeClr val="accent2">
                  <a:lumMod val="25000"/>
                </a:schemeClr>
              </a:solidFill>
            </a:rPr>
            <a:t>What are the most appropriate clustering algorithms for customer segmentation in the wholesale industry?</a:t>
          </a:r>
        </a:p>
      </dgm:t>
    </dgm:pt>
    <dgm:pt modelId="{3153DF0B-2D1E-4A56-A952-7A4525CF1A17}" type="parTrans" cxnId="{8F1D8CD2-3039-4446-8339-C03957997830}">
      <dgm:prSet/>
      <dgm:spPr/>
      <dgm:t>
        <a:bodyPr/>
        <a:lstStyle/>
        <a:p>
          <a:endParaRPr lang="en-US"/>
        </a:p>
      </dgm:t>
    </dgm:pt>
    <dgm:pt modelId="{9169348D-33C2-4AE3-8B9D-E1B3ECAE8E2C}" type="sibTrans" cxnId="{8F1D8CD2-3039-4446-8339-C03957997830}">
      <dgm:prSet/>
      <dgm:spPr/>
      <dgm:t>
        <a:bodyPr/>
        <a:lstStyle/>
        <a:p>
          <a:endParaRPr lang="en-US"/>
        </a:p>
      </dgm:t>
    </dgm:pt>
    <dgm:pt modelId="{25139C68-9626-414D-A12A-ED25B043933B}">
      <dgm:prSet phldrT="[Text]"/>
      <dgm:spPr/>
      <dgm:t>
        <a:bodyPr/>
        <a:lstStyle/>
        <a:p>
          <a:endParaRPr lang="en-US" dirty="0"/>
        </a:p>
      </dgm:t>
    </dgm:pt>
    <dgm:pt modelId="{96CA1F66-F473-4AE0-BF9E-730626B931AE}" type="parTrans" cxnId="{C5D4BCEA-20FA-42B7-A65F-80C4909EF12D}">
      <dgm:prSet/>
      <dgm:spPr/>
      <dgm:t>
        <a:bodyPr/>
        <a:lstStyle/>
        <a:p>
          <a:endParaRPr lang="en-US"/>
        </a:p>
      </dgm:t>
    </dgm:pt>
    <dgm:pt modelId="{4EBC5ED3-673C-4CB1-B30A-B81186A1E858}" type="sibTrans" cxnId="{C5D4BCEA-20FA-42B7-A65F-80C4909EF12D}">
      <dgm:prSet/>
      <dgm:spPr/>
      <dgm:t>
        <a:bodyPr/>
        <a:lstStyle/>
        <a:p>
          <a:endParaRPr lang="en-US"/>
        </a:p>
      </dgm:t>
    </dgm:pt>
    <dgm:pt modelId="{CFC3294E-832F-422A-8A65-BDFE69C52DAF}">
      <dgm:prSet phldrT="[Text]"/>
      <dgm:spPr/>
      <dgm:t>
        <a:bodyPr/>
        <a:lstStyle/>
        <a:p>
          <a:r>
            <a:rPr lang="en-US" b="1" dirty="0">
              <a:solidFill>
                <a:schemeClr val="accent2">
                  <a:lumMod val="25000"/>
                </a:schemeClr>
              </a:solidFill>
            </a:rPr>
            <a:t>How do different clustering algorithms compare in terms of performance and interpretability?</a:t>
          </a:r>
        </a:p>
      </dgm:t>
    </dgm:pt>
    <dgm:pt modelId="{B3BF51A3-4792-400E-A265-1D70E56039B5}" type="parTrans" cxnId="{004FCDF1-AD77-4AD8-917B-743A7FAB6382}">
      <dgm:prSet/>
      <dgm:spPr/>
      <dgm:t>
        <a:bodyPr/>
        <a:lstStyle/>
        <a:p>
          <a:endParaRPr lang="en-US"/>
        </a:p>
      </dgm:t>
    </dgm:pt>
    <dgm:pt modelId="{8175F5C4-5A3C-4DDE-992D-03D4FB224825}" type="sibTrans" cxnId="{004FCDF1-AD77-4AD8-917B-743A7FAB6382}">
      <dgm:prSet/>
      <dgm:spPr/>
      <dgm:t>
        <a:bodyPr/>
        <a:lstStyle/>
        <a:p>
          <a:endParaRPr lang="en-US"/>
        </a:p>
      </dgm:t>
    </dgm:pt>
    <dgm:pt modelId="{FBB76971-6A96-4732-B8DC-44EC0F85116F}">
      <dgm:prSet phldrT="[Text]"/>
      <dgm:spPr/>
      <dgm:t>
        <a:bodyPr/>
        <a:lstStyle/>
        <a:p>
          <a:r>
            <a:rPr lang="en-US" b="1" dirty="0">
              <a:solidFill>
                <a:schemeClr val="accent2">
                  <a:lumMod val="25000"/>
                </a:schemeClr>
              </a:solidFill>
            </a:rPr>
            <a:t>How can machine learning techniques be applied to segment wholesale customers effectively?</a:t>
          </a:r>
        </a:p>
      </dgm:t>
    </dgm:pt>
    <dgm:pt modelId="{C859C7DF-D35B-4C5B-9CCB-623BE97E551A}" type="parTrans" cxnId="{6DADF811-0552-4893-BA82-78C434467662}">
      <dgm:prSet/>
      <dgm:spPr/>
      <dgm:t>
        <a:bodyPr/>
        <a:lstStyle/>
        <a:p>
          <a:endParaRPr lang="en-US"/>
        </a:p>
      </dgm:t>
    </dgm:pt>
    <dgm:pt modelId="{46F0E10C-B736-428E-A678-B12B5DA06D40}" type="sibTrans" cxnId="{6DADF811-0552-4893-BA82-78C434467662}">
      <dgm:prSet/>
      <dgm:spPr/>
      <dgm:t>
        <a:bodyPr/>
        <a:lstStyle/>
        <a:p>
          <a:endParaRPr lang="en-US"/>
        </a:p>
      </dgm:t>
    </dgm:pt>
    <dgm:pt modelId="{3CE3A7AD-BBB8-4049-8C5F-7763CA88D359}">
      <dgm:prSet phldrT="[Text]"/>
      <dgm:spPr/>
      <dgm:t>
        <a:bodyPr/>
        <a:lstStyle/>
        <a:p>
          <a:endParaRPr lang="en-US" dirty="0"/>
        </a:p>
      </dgm:t>
    </dgm:pt>
    <dgm:pt modelId="{C381CEC6-485B-4218-BE2A-CF733743ED95}" type="parTrans" cxnId="{AAA984BA-0884-40B3-89BD-8EC329F70E01}">
      <dgm:prSet/>
      <dgm:spPr/>
      <dgm:t>
        <a:bodyPr/>
        <a:lstStyle/>
        <a:p>
          <a:endParaRPr lang="en-US"/>
        </a:p>
      </dgm:t>
    </dgm:pt>
    <dgm:pt modelId="{259DAF9B-3DD6-446F-BE38-B3A1A756D89C}" type="sibTrans" cxnId="{AAA984BA-0884-40B3-89BD-8EC329F70E01}">
      <dgm:prSet/>
      <dgm:spPr/>
      <dgm:t>
        <a:bodyPr/>
        <a:lstStyle/>
        <a:p>
          <a:endParaRPr lang="en-US"/>
        </a:p>
      </dgm:t>
    </dgm:pt>
    <dgm:pt modelId="{9E9980D8-DB35-4814-9E8E-B1C0D5E04640}">
      <dgm:prSet phldrT="[Text]"/>
      <dgm:spPr/>
      <dgm:t>
        <a:bodyPr/>
        <a:lstStyle/>
        <a:p>
          <a:r>
            <a:rPr lang="en-US" b="1" dirty="0">
              <a:solidFill>
                <a:schemeClr val="accent2">
                  <a:lumMod val="25000"/>
                </a:schemeClr>
              </a:solidFill>
            </a:rPr>
            <a:t>What actionable insights can be derived from the identified customer segments?</a:t>
          </a:r>
        </a:p>
      </dgm:t>
    </dgm:pt>
    <dgm:pt modelId="{CEB9BA14-8A56-4EE6-B48A-6CFFB0A4A20F}" type="parTrans" cxnId="{B17E3F61-41AA-4327-B7AD-7D06A1AA02DC}">
      <dgm:prSet/>
      <dgm:spPr/>
      <dgm:t>
        <a:bodyPr/>
        <a:lstStyle/>
        <a:p>
          <a:endParaRPr lang="en-US"/>
        </a:p>
      </dgm:t>
    </dgm:pt>
    <dgm:pt modelId="{A31ED5A9-0CB1-428A-9C56-89480A36FA10}" type="sibTrans" cxnId="{B17E3F61-41AA-4327-B7AD-7D06A1AA02DC}">
      <dgm:prSet/>
      <dgm:spPr/>
      <dgm:t>
        <a:bodyPr/>
        <a:lstStyle/>
        <a:p>
          <a:endParaRPr lang="en-US"/>
        </a:p>
      </dgm:t>
    </dgm:pt>
    <dgm:pt modelId="{61616D30-54A9-436D-B585-62695B488CB3}">
      <dgm:prSet phldrT="[Text]"/>
      <dgm:spPr/>
      <dgm:t>
        <a:bodyPr/>
        <a:lstStyle/>
        <a:p>
          <a:endParaRPr lang="en-US" dirty="0"/>
        </a:p>
      </dgm:t>
    </dgm:pt>
    <dgm:pt modelId="{1D07ADC4-277D-4BE9-91FB-491983B7DDC2}" type="parTrans" cxnId="{89AE4690-DCC2-4823-9DC0-9683187C7931}">
      <dgm:prSet/>
      <dgm:spPr/>
      <dgm:t>
        <a:bodyPr/>
        <a:lstStyle/>
        <a:p>
          <a:endParaRPr lang="en-US"/>
        </a:p>
      </dgm:t>
    </dgm:pt>
    <dgm:pt modelId="{E145D2B5-B06D-40C1-A1B3-061D85706CBB}" type="sibTrans" cxnId="{89AE4690-DCC2-4823-9DC0-9683187C7931}">
      <dgm:prSet/>
      <dgm:spPr/>
      <dgm:t>
        <a:bodyPr/>
        <a:lstStyle/>
        <a:p>
          <a:endParaRPr lang="en-US"/>
        </a:p>
      </dgm:t>
    </dgm:pt>
    <dgm:pt modelId="{07985DFF-69B2-44B6-BDCC-AE755477D027}" type="pres">
      <dgm:prSet presAssocID="{565D3ADA-5E8A-4C10-9871-5FAB8DD07FBB}" presName="linearFlow" presStyleCnt="0">
        <dgm:presLayoutVars>
          <dgm:dir/>
          <dgm:animLvl val="lvl"/>
          <dgm:resizeHandles val="exact"/>
        </dgm:presLayoutVars>
      </dgm:prSet>
      <dgm:spPr/>
    </dgm:pt>
    <dgm:pt modelId="{5BB589A4-D575-41E6-A4BC-4DBACB4BC4DC}" type="pres">
      <dgm:prSet presAssocID="{3CE3A7AD-BBB8-4049-8C5F-7763CA88D359}" presName="composite" presStyleCnt="0"/>
      <dgm:spPr/>
    </dgm:pt>
    <dgm:pt modelId="{33F9CF67-22FA-4A02-8934-58F5C2E1D86A}" type="pres">
      <dgm:prSet presAssocID="{3CE3A7AD-BBB8-4049-8C5F-7763CA88D359}" presName="parentText" presStyleLbl="alignNode1" presStyleIdx="0" presStyleCnt="4">
        <dgm:presLayoutVars>
          <dgm:chMax val="1"/>
          <dgm:bulletEnabled val="1"/>
        </dgm:presLayoutVars>
      </dgm:prSet>
      <dgm:spPr/>
    </dgm:pt>
    <dgm:pt modelId="{223E52D0-DE87-43FF-916F-F795A100A6E4}" type="pres">
      <dgm:prSet presAssocID="{3CE3A7AD-BBB8-4049-8C5F-7763CA88D359}" presName="descendantText" presStyleLbl="alignAcc1" presStyleIdx="0" presStyleCnt="4">
        <dgm:presLayoutVars>
          <dgm:bulletEnabled val="1"/>
        </dgm:presLayoutVars>
      </dgm:prSet>
      <dgm:spPr/>
    </dgm:pt>
    <dgm:pt modelId="{68433DCD-0574-4BF2-AF64-0E0CCAABF1A8}" type="pres">
      <dgm:prSet presAssocID="{259DAF9B-3DD6-446F-BE38-B3A1A756D89C}" presName="sp" presStyleCnt="0"/>
      <dgm:spPr/>
    </dgm:pt>
    <dgm:pt modelId="{6F54DD75-E411-4D03-8460-57526D477AE5}" type="pres">
      <dgm:prSet presAssocID="{3D1D6FED-7649-4C64-B4A2-040277AB2737}" presName="composite" presStyleCnt="0"/>
      <dgm:spPr/>
    </dgm:pt>
    <dgm:pt modelId="{43F2136A-E452-4162-A832-E702F1C5141B}" type="pres">
      <dgm:prSet presAssocID="{3D1D6FED-7649-4C64-B4A2-040277AB2737}" presName="parentText" presStyleLbl="alignNode1" presStyleIdx="1" presStyleCnt="4">
        <dgm:presLayoutVars>
          <dgm:chMax val="1"/>
          <dgm:bulletEnabled val="1"/>
        </dgm:presLayoutVars>
      </dgm:prSet>
      <dgm:spPr/>
    </dgm:pt>
    <dgm:pt modelId="{8D1CD8A1-1165-4EA1-A9EA-44FAD75180A7}" type="pres">
      <dgm:prSet presAssocID="{3D1D6FED-7649-4C64-B4A2-040277AB2737}" presName="descendantText" presStyleLbl="alignAcc1" presStyleIdx="1" presStyleCnt="4">
        <dgm:presLayoutVars>
          <dgm:bulletEnabled val="1"/>
        </dgm:presLayoutVars>
      </dgm:prSet>
      <dgm:spPr/>
    </dgm:pt>
    <dgm:pt modelId="{7BBAAF36-7AA4-43DE-8BED-49200F1F6E4B}" type="pres">
      <dgm:prSet presAssocID="{7C967A71-F1E4-481D-A53E-CDE3E8858D84}" presName="sp" presStyleCnt="0"/>
      <dgm:spPr/>
    </dgm:pt>
    <dgm:pt modelId="{48548006-D690-4060-A84D-E3D209FDA058}" type="pres">
      <dgm:prSet presAssocID="{25139C68-9626-414D-A12A-ED25B043933B}" presName="composite" presStyleCnt="0"/>
      <dgm:spPr/>
    </dgm:pt>
    <dgm:pt modelId="{9757E50B-6434-4C03-AC29-8039476F04BD}" type="pres">
      <dgm:prSet presAssocID="{25139C68-9626-414D-A12A-ED25B043933B}" presName="parentText" presStyleLbl="alignNode1" presStyleIdx="2" presStyleCnt="4">
        <dgm:presLayoutVars>
          <dgm:chMax val="1"/>
          <dgm:bulletEnabled val="1"/>
        </dgm:presLayoutVars>
      </dgm:prSet>
      <dgm:spPr/>
    </dgm:pt>
    <dgm:pt modelId="{0F113F09-D033-4AE7-9AE1-22FDCB4AF4F2}" type="pres">
      <dgm:prSet presAssocID="{25139C68-9626-414D-A12A-ED25B043933B}" presName="descendantText" presStyleLbl="alignAcc1" presStyleIdx="2" presStyleCnt="4">
        <dgm:presLayoutVars>
          <dgm:bulletEnabled val="1"/>
        </dgm:presLayoutVars>
      </dgm:prSet>
      <dgm:spPr/>
    </dgm:pt>
    <dgm:pt modelId="{D11B8CE7-8FF6-41AB-905D-90916430905A}" type="pres">
      <dgm:prSet presAssocID="{4EBC5ED3-673C-4CB1-B30A-B81186A1E858}" presName="sp" presStyleCnt="0"/>
      <dgm:spPr/>
    </dgm:pt>
    <dgm:pt modelId="{4FB72D1D-4829-4957-8F7A-2619F7936BF3}" type="pres">
      <dgm:prSet presAssocID="{61616D30-54A9-436D-B585-62695B488CB3}" presName="composite" presStyleCnt="0"/>
      <dgm:spPr/>
    </dgm:pt>
    <dgm:pt modelId="{22DBB9CF-709D-482D-93D3-93A95223530F}" type="pres">
      <dgm:prSet presAssocID="{61616D30-54A9-436D-B585-62695B488CB3}" presName="parentText" presStyleLbl="alignNode1" presStyleIdx="3" presStyleCnt="4">
        <dgm:presLayoutVars>
          <dgm:chMax val="1"/>
          <dgm:bulletEnabled val="1"/>
        </dgm:presLayoutVars>
      </dgm:prSet>
      <dgm:spPr/>
    </dgm:pt>
    <dgm:pt modelId="{A3B457B8-9DDA-4B05-9A77-103633E5D4C3}" type="pres">
      <dgm:prSet presAssocID="{61616D30-54A9-436D-B585-62695B488CB3}" presName="descendantText" presStyleLbl="alignAcc1" presStyleIdx="3" presStyleCnt="4">
        <dgm:presLayoutVars>
          <dgm:bulletEnabled val="1"/>
        </dgm:presLayoutVars>
      </dgm:prSet>
      <dgm:spPr/>
    </dgm:pt>
  </dgm:ptLst>
  <dgm:cxnLst>
    <dgm:cxn modelId="{B7C58609-924E-40D7-813A-D21A0BB5F127}" type="presOf" srcId="{FBB76971-6A96-4732-B8DC-44EC0F85116F}" destId="{223E52D0-DE87-43FF-916F-F795A100A6E4}" srcOrd="0" destOrd="0" presId="urn:microsoft.com/office/officeart/2005/8/layout/chevron2"/>
    <dgm:cxn modelId="{6DADF811-0552-4893-BA82-78C434467662}" srcId="{3CE3A7AD-BBB8-4049-8C5F-7763CA88D359}" destId="{FBB76971-6A96-4732-B8DC-44EC0F85116F}" srcOrd="0" destOrd="0" parTransId="{C859C7DF-D35B-4C5B-9CCB-623BE97E551A}" sibTransId="{46F0E10C-B736-428E-A678-B12B5DA06D40}"/>
    <dgm:cxn modelId="{DF77F136-AFDE-4D63-8A07-40A459991286}" type="presOf" srcId="{25139C68-9626-414D-A12A-ED25B043933B}" destId="{9757E50B-6434-4C03-AC29-8039476F04BD}" srcOrd="0" destOrd="0" presId="urn:microsoft.com/office/officeart/2005/8/layout/chevron2"/>
    <dgm:cxn modelId="{B17E3F61-41AA-4327-B7AD-7D06A1AA02DC}" srcId="{61616D30-54A9-436D-B585-62695B488CB3}" destId="{9E9980D8-DB35-4814-9E8E-B1C0D5E04640}" srcOrd="0" destOrd="0" parTransId="{CEB9BA14-8A56-4EE6-B48A-6CFFB0A4A20F}" sibTransId="{A31ED5A9-0CB1-428A-9C56-89480A36FA10}"/>
    <dgm:cxn modelId="{D4770C45-B069-4D05-BA3E-DA9A6C8A0168}" type="presOf" srcId="{B4C25745-89DA-42F4-A218-96E0235116AF}" destId="{8D1CD8A1-1165-4EA1-A9EA-44FAD75180A7}" srcOrd="0" destOrd="0" presId="urn:microsoft.com/office/officeart/2005/8/layout/chevron2"/>
    <dgm:cxn modelId="{EA661C74-C312-487F-A704-9A96A4E29795}" type="presOf" srcId="{9E9980D8-DB35-4814-9E8E-B1C0D5E04640}" destId="{A3B457B8-9DDA-4B05-9A77-103633E5D4C3}" srcOrd="0" destOrd="0" presId="urn:microsoft.com/office/officeart/2005/8/layout/chevron2"/>
    <dgm:cxn modelId="{A16CDE84-B927-449C-9877-AE297C85B330}" type="presOf" srcId="{565D3ADA-5E8A-4C10-9871-5FAB8DD07FBB}" destId="{07985DFF-69B2-44B6-BDCC-AE755477D027}" srcOrd="0" destOrd="0" presId="urn:microsoft.com/office/officeart/2005/8/layout/chevron2"/>
    <dgm:cxn modelId="{6662E184-FC1D-4906-A4E7-DB62D7F24850}" type="presOf" srcId="{CFC3294E-832F-422A-8A65-BDFE69C52DAF}" destId="{0F113F09-D033-4AE7-9AE1-22FDCB4AF4F2}" srcOrd="0" destOrd="0" presId="urn:microsoft.com/office/officeart/2005/8/layout/chevron2"/>
    <dgm:cxn modelId="{89AE4690-DCC2-4823-9DC0-9683187C7931}" srcId="{565D3ADA-5E8A-4C10-9871-5FAB8DD07FBB}" destId="{61616D30-54A9-436D-B585-62695B488CB3}" srcOrd="3" destOrd="0" parTransId="{1D07ADC4-277D-4BE9-91FB-491983B7DDC2}" sibTransId="{E145D2B5-B06D-40C1-A1B3-061D85706CBB}"/>
    <dgm:cxn modelId="{24B8AFB1-DCF5-4F69-A9EB-B1E2C915A6A2}" type="presOf" srcId="{3CE3A7AD-BBB8-4049-8C5F-7763CA88D359}" destId="{33F9CF67-22FA-4A02-8934-58F5C2E1D86A}" srcOrd="0" destOrd="0" presId="urn:microsoft.com/office/officeart/2005/8/layout/chevron2"/>
    <dgm:cxn modelId="{AAA984BA-0884-40B3-89BD-8EC329F70E01}" srcId="{565D3ADA-5E8A-4C10-9871-5FAB8DD07FBB}" destId="{3CE3A7AD-BBB8-4049-8C5F-7763CA88D359}" srcOrd="0" destOrd="0" parTransId="{C381CEC6-485B-4218-BE2A-CF733743ED95}" sibTransId="{259DAF9B-3DD6-446F-BE38-B3A1A756D89C}"/>
    <dgm:cxn modelId="{A8B004C5-B561-49BF-81F6-BB4842CF9F55}" type="presOf" srcId="{3D1D6FED-7649-4C64-B4A2-040277AB2737}" destId="{43F2136A-E452-4162-A832-E702F1C5141B}" srcOrd="0" destOrd="0" presId="urn:microsoft.com/office/officeart/2005/8/layout/chevron2"/>
    <dgm:cxn modelId="{B5962AD1-43D9-42C8-B300-38D4611A2D3D}" type="presOf" srcId="{61616D30-54A9-436D-B585-62695B488CB3}" destId="{22DBB9CF-709D-482D-93D3-93A95223530F}" srcOrd="0" destOrd="0" presId="urn:microsoft.com/office/officeart/2005/8/layout/chevron2"/>
    <dgm:cxn modelId="{8F1D8CD2-3039-4446-8339-C03957997830}" srcId="{3D1D6FED-7649-4C64-B4A2-040277AB2737}" destId="{B4C25745-89DA-42F4-A218-96E0235116AF}" srcOrd="0" destOrd="0" parTransId="{3153DF0B-2D1E-4A56-A952-7A4525CF1A17}" sibTransId="{9169348D-33C2-4AE3-8B9D-E1B3ECAE8E2C}"/>
    <dgm:cxn modelId="{C5D4BCEA-20FA-42B7-A65F-80C4909EF12D}" srcId="{565D3ADA-5E8A-4C10-9871-5FAB8DD07FBB}" destId="{25139C68-9626-414D-A12A-ED25B043933B}" srcOrd="2" destOrd="0" parTransId="{96CA1F66-F473-4AE0-BF9E-730626B931AE}" sibTransId="{4EBC5ED3-673C-4CB1-B30A-B81186A1E858}"/>
    <dgm:cxn modelId="{34BAB4ED-43BC-4D91-BC68-47F5D229E264}" srcId="{565D3ADA-5E8A-4C10-9871-5FAB8DD07FBB}" destId="{3D1D6FED-7649-4C64-B4A2-040277AB2737}" srcOrd="1" destOrd="0" parTransId="{28FAE71F-F49F-47EF-B347-1180BBB6BDD1}" sibTransId="{7C967A71-F1E4-481D-A53E-CDE3E8858D84}"/>
    <dgm:cxn modelId="{004FCDF1-AD77-4AD8-917B-743A7FAB6382}" srcId="{25139C68-9626-414D-A12A-ED25B043933B}" destId="{CFC3294E-832F-422A-8A65-BDFE69C52DAF}" srcOrd="0" destOrd="0" parTransId="{B3BF51A3-4792-400E-A265-1D70E56039B5}" sibTransId="{8175F5C4-5A3C-4DDE-992D-03D4FB224825}"/>
    <dgm:cxn modelId="{38F6CAD5-76B4-430D-A9F9-295207BFAAD0}" type="presParOf" srcId="{07985DFF-69B2-44B6-BDCC-AE755477D027}" destId="{5BB589A4-D575-41E6-A4BC-4DBACB4BC4DC}" srcOrd="0" destOrd="0" presId="urn:microsoft.com/office/officeart/2005/8/layout/chevron2"/>
    <dgm:cxn modelId="{7BCAF453-106F-4EC9-B9B7-89D162A371F0}" type="presParOf" srcId="{5BB589A4-D575-41E6-A4BC-4DBACB4BC4DC}" destId="{33F9CF67-22FA-4A02-8934-58F5C2E1D86A}" srcOrd="0" destOrd="0" presId="urn:microsoft.com/office/officeart/2005/8/layout/chevron2"/>
    <dgm:cxn modelId="{DC0AD0F1-2D17-49EE-BCBB-EFF623DC4DC6}" type="presParOf" srcId="{5BB589A4-D575-41E6-A4BC-4DBACB4BC4DC}" destId="{223E52D0-DE87-43FF-916F-F795A100A6E4}" srcOrd="1" destOrd="0" presId="urn:microsoft.com/office/officeart/2005/8/layout/chevron2"/>
    <dgm:cxn modelId="{ECD296C9-875E-4C2A-9016-D376BDA698E5}" type="presParOf" srcId="{07985DFF-69B2-44B6-BDCC-AE755477D027}" destId="{68433DCD-0574-4BF2-AF64-0E0CCAABF1A8}" srcOrd="1" destOrd="0" presId="urn:microsoft.com/office/officeart/2005/8/layout/chevron2"/>
    <dgm:cxn modelId="{CCE8073B-9C1D-41FA-84D7-9735A8A3AEE1}" type="presParOf" srcId="{07985DFF-69B2-44B6-BDCC-AE755477D027}" destId="{6F54DD75-E411-4D03-8460-57526D477AE5}" srcOrd="2" destOrd="0" presId="urn:microsoft.com/office/officeart/2005/8/layout/chevron2"/>
    <dgm:cxn modelId="{66EB18C9-FEC7-4A58-8879-FEB472B20379}" type="presParOf" srcId="{6F54DD75-E411-4D03-8460-57526D477AE5}" destId="{43F2136A-E452-4162-A832-E702F1C5141B}" srcOrd="0" destOrd="0" presId="urn:microsoft.com/office/officeart/2005/8/layout/chevron2"/>
    <dgm:cxn modelId="{D72F356D-557E-44A5-960C-CBE01D534EBD}" type="presParOf" srcId="{6F54DD75-E411-4D03-8460-57526D477AE5}" destId="{8D1CD8A1-1165-4EA1-A9EA-44FAD75180A7}" srcOrd="1" destOrd="0" presId="urn:microsoft.com/office/officeart/2005/8/layout/chevron2"/>
    <dgm:cxn modelId="{3AC13AFC-0D24-4AD3-9A18-1089C1C6DAF3}" type="presParOf" srcId="{07985DFF-69B2-44B6-BDCC-AE755477D027}" destId="{7BBAAF36-7AA4-43DE-8BED-49200F1F6E4B}" srcOrd="3" destOrd="0" presId="urn:microsoft.com/office/officeart/2005/8/layout/chevron2"/>
    <dgm:cxn modelId="{ECC6D9A5-7C28-4951-8541-58AA8F22306E}" type="presParOf" srcId="{07985DFF-69B2-44B6-BDCC-AE755477D027}" destId="{48548006-D690-4060-A84D-E3D209FDA058}" srcOrd="4" destOrd="0" presId="urn:microsoft.com/office/officeart/2005/8/layout/chevron2"/>
    <dgm:cxn modelId="{A728419A-1310-4155-93B6-33FAC24B238D}" type="presParOf" srcId="{48548006-D690-4060-A84D-E3D209FDA058}" destId="{9757E50B-6434-4C03-AC29-8039476F04BD}" srcOrd="0" destOrd="0" presId="urn:microsoft.com/office/officeart/2005/8/layout/chevron2"/>
    <dgm:cxn modelId="{089A4EE1-900C-443C-AC40-37B23456F9E9}" type="presParOf" srcId="{48548006-D690-4060-A84D-E3D209FDA058}" destId="{0F113F09-D033-4AE7-9AE1-22FDCB4AF4F2}" srcOrd="1" destOrd="0" presId="urn:microsoft.com/office/officeart/2005/8/layout/chevron2"/>
    <dgm:cxn modelId="{FA679A81-0170-4866-A374-A46D7BD1DA83}" type="presParOf" srcId="{07985DFF-69B2-44B6-BDCC-AE755477D027}" destId="{D11B8CE7-8FF6-41AB-905D-90916430905A}" srcOrd="5" destOrd="0" presId="urn:microsoft.com/office/officeart/2005/8/layout/chevron2"/>
    <dgm:cxn modelId="{C97A2C67-95D6-41D0-A4E3-4322BF6BF742}" type="presParOf" srcId="{07985DFF-69B2-44B6-BDCC-AE755477D027}" destId="{4FB72D1D-4829-4957-8F7A-2619F7936BF3}" srcOrd="6" destOrd="0" presId="urn:microsoft.com/office/officeart/2005/8/layout/chevron2"/>
    <dgm:cxn modelId="{321D1C56-661B-4C8C-AB4D-382CA708B315}" type="presParOf" srcId="{4FB72D1D-4829-4957-8F7A-2619F7936BF3}" destId="{22DBB9CF-709D-482D-93D3-93A95223530F}" srcOrd="0" destOrd="0" presId="urn:microsoft.com/office/officeart/2005/8/layout/chevron2"/>
    <dgm:cxn modelId="{FAD045E6-429E-475C-9E42-07C89A7A2AF8}" type="presParOf" srcId="{4FB72D1D-4829-4957-8F7A-2619F7936BF3}" destId="{A3B457B8-9DDA-4B05-9A77-103633E5D4C3}"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8D2FF52-29AD-457B-8EFD-1679A582B20D}" type="doc">
      <dgm:prSet loTypeId="urn:microsoft.com/office/officeart/2005/8/layout/cycle8" loCatId="cycle" qsTypeId="urn:microsoft.com/office/officeart/2005/8/quickstyle/simple5" qsCatId="simple" csTypeId="urn:microsoft.com/office/officeart/2005/8/colors/accent1_2" csCatId="accent1" phldr="1"/>
      <dgm:spPr/>
    </dgm:pt>
    <dgm:pt modelId="{875D991A-E3CE-45FD-B153-46406DF57757}">
      <dgm:prSet phldrT="[Text]" custT="1"/>
      <dgm:spPr/>
      <dgm:t>
        <a:bodyPr/>
        <a:lstStyle/>
        <a:p>
          <a:r>
            <a:rPr lang="en-US" sz="1800" b="1" dirty="0"/>
            <a:t>Data Preparation</a:t>
          </a:r>
        </a:p>
      </dgm:t>
    </dgm:pt>
    <dgm:pt modelId="{3735EC8D-F9DE-425D-AB83-2610FC09ED5B}" type="parTrans" cxnId="{F2B13FE4-BDD9-46E8-A559-1EB79734A3D6}">
      <dgm:prSet/>
      <dgm:spPr/>
      <dgm:t>
        <a:bodyPr/>
        <a:lstStyle/>
        <a:p>
          <a:endParaRPr lang="en-US" b="1"/>
        </a:p>
      </dgm:t>
    </dgm:pt>
    <dgm:pt modelId="{EA7FD3BB-1299-41A2-B1B9-801DCFCB1F42}" type="sibTrans" cxnId="{F2B13FE4-BDD9-46E8-A559-1EB79734A3D6}">
      <dgm:prSet/>
      <dgm:spPr/>
      <dgm:t>
        <a:bodyPr/>
        <a:lstStyle/>
        <a:p>
          <a:endParaRPr lang="en-US" b="1"/>
        </a:p>
      </dgm:t>
    </dgm:pt>
    <dgm:pt modelId="{DB5EC77B-C180-4327-9A2A-ABAAD6E17588}">
      <dgm:prSet phldrT="[Text]" custT="1"/>
      <dgm:spPr/>
      <dgm:t>
        <a:bodyPr/>
        <a:lstStyle/>
        <a:p>
          <a:r>
            <a:rPr lang="en-US" sz="2000" b="1" dirty="0"/>
            <a:t>Clustering</a:t>
          </a:r>
        </a:p>
      </dgm:t>
    </dgm:pt>
    <dgm:pt modelId="{7930E4F8-31BC-4BAF-9BAD-22ECBE16BC51}" type="parTrans" cxnId="{14841644-4422-4C24-925E-9EB8514F6CD4}">
      <dgm:prSet/>
      <dgm:spPr/>
      <dgm:t>
        <a:bodyPr/>
        <a:lstStyle/>
        <a:p>
          <a:endParaRPr lang="en-US" b="1"/>
        </a:p>
      </dgm:t>
    </dgm:pt>
    <dgm:pt modelId="{70544057-BFBD-4ADE-B31D-BFFCD6113A38}" type="sibTrans" cxnId="{14841644-4422-4C24-925E-9EB8514F6CD4}">
      <dgm:prSet/>
      <dgm:spPr/>
      <dgm:t>
        <a:bodyPr/>
        <a:lstStyle/>
        <a:p>
          <a:endParaRPr lang="en-US" b="1"/>
        </a:p>
      </dgm:t>
    </dgm:pt>
    <dgm:pt modelId="{3BB1DEB1-1F21-426E-A7D4-E0A3E89DA29E}">
      <dgm:prSet phldrT="[Text]" custT="1"/>
      <dgm:spPr/>
      <dgm:t>
        <a:bodyPr/>
        <a:lstStyle/>
        <a:p>
          <a:r>
            <a:rPr lang="en-US" sz="2000" b="1" dirty="0"/>
            <a:t>Cluster Analysis</a:t>
          </a:r>
        </a:p>
      </dgm:t>
    </dgm:pt>
    <dgm:pt modelId="{44630F20-E3AC-4AD3-94BD-B0DEC3590EAE}" type="parTrans" cxnId="{F7ADC6E5-D3BA-4123-98C2-D89B04F237ED}">
      <dgm:prSet/>
      <dgm:spPr/>
      <dgm:t>
        <a:bodyPr/>
        <a:lstStyle/>
        <a:p>
          <a:endParaRPr lang="en-US" b="1"/>
        </a:p>
      </dgm:t>
    </dgm:pt>
    <dgm:pt modelId="{9BA1C2C1-F6F1-4B82-959F-AA8ADF07E414}" type="sibTrans" cxnId="{F7ADC6E5-D3BA-4123-98C2-D89B04F237ED}">
      <dgm:prSet/>
      <dgm:spPr/>
      <dgm:t>
        <a:bodyPr/>
        <a:lstStyle/>
        <a:p>
          <a:endParaRPr lang="en-US" b="1"/>
        </a:p>
      </dgm:t>
    </dgm:pt>
    <dgm:pt modelId="{8BF63D4F-7727-41B5-B172-2E7591ECF212}">
      <dgm:prSet phldrT="[Text]" custT="1"/>
      <dgm:spPr/>
      <dgm:t>
        <a:bodyPr/>
        <a:lstStyle/>
        <a:p>
          <a:r>
            <a:rPr lang="en-US" sz="1800" b="1" dirty="0"/>
            <a:t>Strategy Development</a:t>
          </a:r>
        </a:p>
      </dgm:t>
    </dgm:pt>
    <dgm:pt modelId="{5A9E1A2D-7722-488B-B603-EB46B64C5AF1}" type="parTrans" cxnId="{D4F32A04-37FA-46F5-A88C-C9B71908B2AC}">
      <dgm:prSet/>
      <dgm:spPr/>
      <dgm:t>
        <a:bodyPr/>
        <a:lstStyle/>
        <a:p>
          <a:endParaRPr lang="en-US" b="1"/>
        </a:p>
      </dgm:t>
    </dgm:pt>
    <dgm:pt modelId="{B547CCD2-5292-4F17-A0CA-B2125C69FA22}" type="sibTrans" cxnId="{D4F32A04-37FA-46F5-A88C-C9B71908B2AC}">
      <dgm:prSet/>
      <dgm:spPr/>
      <dgm:t>
        <a:bodyPr/>
        <a:lstStyle/>
        <a:p>
          <a:endParaRPr lang="en-US" b="1"/>
        </a:p>
      </dgm:t>
    </dgm:pt>
    <dgm:pt modelId="{6B53C198-5A34-4D33-8231-188B0083A909}" type="pres">
      <dgm:prSet presAssocID="{88D2FF52-29AD-457B-8EFD-1679A582B20D}" presName="compositeShape" presStyleCnt="0">
        <dgm:presLayoutVars>
          <dgm:chMax val="7"/>
          <dgm:dir/>
          <dgm:resizeHandles val="exact"/>
        </dgm:presLayoutVars>
      </dgm:prSet>
      <dgm:spPr/>
    </dgm:pt>
    <dgm:pt modelId="{C290D720-2294-4C81-9FA0-9443E9107267}" type="pres">
      <dgm:prSet presAssocID="{88D2FF52-29AD-457B-8EFD-1679A582B20D}" presName="wedge1" presStyleLbl="node1" presStyleIdx="0" presStyleCnt="4"/>
      <dgm:spPr/>
    </dgm:pt>
    <dgm:pt modelId="{F7F59575-253C-42AF-B51C-16E58AEC2290}" type="pres">
      <dgm:prSet presAssocID="{88D2FF52-29AD-457B-8EFD-1679A582B20D}" presName="dummy1a" presStyleCnt="0"/>
      <dgm:spPr/>
    </dgm:pt>
    <dgm:pt modelId="{9F9E3AF8-96A2-4120-9736-E7E8D794A0E1}" type="pres">
      <dgm:prSet presAssocID="{88D2FF52-29AD-457B-8EFD-1679A582B20D}" presName="dummy1b" presStyleCnt="0"/>
      <dgm:spPr/>
    </dgm:pt>
    <dgm:pt modelId="{DAAF1543-A625-4A20-9EE1-923F0A820CD9}" type="pres">
      <dgm:prSet presAssocID="{88D2FF52-29AD-457B-8EFD-1679A582B20D}" presName="wedge1Tx" presStyleLbl="node1" presStyleIdx="0" presStyleCnt="4">
        <dgm:presLayoutVars>
          <dgm:chMax val="0"/>
          <dgm:chPref val="0"/>
          <dgm:bulletEnabled val="1"/>
        </dgm:presLayoutVars>
      </dgm:prSet>
      <dgm:spPr/>
    </dgm:pt>
    <dgm:pt modelId="{E4604CF7-FEC4-45DE-89D0-FA88DEB86FD5}" type="pres">
      <dgm:prSet presAssocID="{88D2FF52-29AD-457B-8EFD-1679A582B20D}" presName="wedge2" presStyleLbl="node1" presStyleIdx="1" presStyleCnt="4"/>
      <dgm:spPr/>
    </dgm:pt>
    <dgm:pt modelId="{842C96D1-5958-4B75-BB01-2E2B3B33726B}" type="pres">
      <dgm:prSet presAssocID="{88D2FF52-29AD-457B-8EFD-1679A582B20D}" presName="dummy2a" presStyleCnt="0"/>
      <dgm:spPr/>
    </dgm:pt>
    <dgm:pt modelId="{9AD9F5F3-693B-40A9-8842-A817B97C937D}" type="pres">
      <dgm:prSet presAssocID="{88D2FF52-29AD-457B-8EFD-1679A582B20D}" presName="dummy2b" presStyleCnt="0"/>
      <dgm:spPr/>
    </dgm:pt>
    <dgm:pt modelId="{B84E528E-5888-4580-85AF-379FF740AA69}" type="pres">
      <dgm:prSet presAssocID="{88D2FF52-29AD-457B-8EFD-1679A582B20D}" presName="wedge2Tx" presStyleLbl="node1" presStyleIdx="1" presStyleCnt="4">
        <dgm:presLayoutVars>
          <dgm:chMax val="0"/>
          <dgm:chPref val="0"/>
          <dgm:bulletEnabled val="1"/>
        </dgm:presLayoutVars>
      </dgm:prSet>
      <dgm:spPr/>
    </dgm:pt>
    <dgm:pt modelId="{3B987E56-9C8F-45B1-AD21-F7A2FBC10C86}" type="pres">
      <dgm:prSet presAssocID="{88D2FF52-29AD-457B-8EFD-1679A582B20D}" presName="wedge3" presStyleLbl="node1" presStyleIdx="2" presStyleCnt="4"/>
      <dgm:spPr/>
    </dgm:pt>
    <dgm:pt modelId="{BE7B59B5-BFA4-485F-9A0A-7A89CD47771B}" type="pres">
      <dgm:prSet presAssocID="{88D2FF52-29AD-457B-8EFD-1679A582B20D}" presName="dummy3a" presStyleCnt="0"/>
      <dgm:spPr/>
    </dgm:pt>
    <dgm:pt modelId="{644EA3AF-8DC6-4045-997A-31E0A89E348B}" type="pres">
      <dgm:prSet presAssocID="{88D2FF52-29AD-457B-8EFD-1679A582B20D}" presName="dummy3b" presStyleCnt="0"/>
      <dgm:spPr/>
    </dgm:pt>
    <dgm:pt modelId="{ACFCCD0A-4FD4-4940-9D46-2C60698BB6BF}" type="pres">
      <dgm:prSet presAssocID="{88D2FF52-29AD-457B-8EFD-1679A582B20D}" presName="wedge3Tx" presStyleLbl="node1" presStyleIdx="2" presStyleCnt="4">
        <dgm:presLayoutVars>
          <dgm:chMax val="0"/>
          <dgm:chPref val="0"/>
          <dgm:bulletEnabled val="1"/>
        </dgm:presLayoutVars>
      </dgm:prSet>
      <dgm:spPr/>
    </dgm:pt>
    <dgm:pt modelId="{36D7659B-EFB0-42C8-B3D4-07CC947E927C}" type="pres">
      <dgm:prSet presAssocID="{88D2FF52-29AD-457B-8EFD-1679A582B20D}" presName="wedge4" presStyleLbl="node1" presStyleIdx="3" presStyleCnt="4"/>
      <dgm:spPr/>
    </dgm:pt>
    <dgm:pt modelId="{C1BA3C65-7E73-4FE4-B665-72DDE42AE6AD}" type="pres">
      <dgm:prSet presAssocID="{88D2FF52-29AD-457B-8EFD-1679A582B20D}" presName="dummy4a" presStyleCnt="0"/>
      <dgm:spPr/>
    </dgm:pt>
    <dgm:pt modelId="{FDBD7048-4399-41AA-BB18-BD8BA77C525C}" type="pres">
      <dgm:prSet presAssocID="{88D2FF52-29AD-457B-8EFD-1679A582B20D}" presName="dummy4b" presStyleCnt="0"/>
      <dgm:spPr/>
    </dgm:pt>
    <dgm:pt modelId="{ED059E21-B99E-48EC-9537-7CB00A273EBB}" type="pres">
      <dgm:prSet presAssocID="{88D2FF52-29AD-457B-8EFD-1679A582B20D}" presName="wedge4Tx" presStyleLbl="node1" presStyleIdx="3" presStyleCnt="4">
        <dgm:presLayoutVars>
          <dgm:chMax val="0"/>
          <dgm:chPref val="0"/>
          <dgm:bulletEnabled val="1"/>
        </dgm:presLayoutVars>
      </dgm:prSet>
      <dgm:spPr/>
    </dgm:pt>
    <dgm:pt modelId="{E2AA6C7A-42F2-4D9B-9898-32F8DF3CAD46}" type="pres">
      <dgm:prSet presAssocID="{EA7FD3BB-1299-41A2-B1B9-801DCFCB1F42}" presName="arrowWedge1" presStyleLbl="fgSibTrans2D1" presStyleIdx="0" presStyleCnt="4"/>
      <dgm:spPr/>
    </dgm:pt>
    <dgm:pt modelId="{9A4FFE6D-6C5B-4D72-AD0C-7DABC7AF6833}" type="pres">
      <dgm:prSet presAssocID="{70544057-BFBD-4ADE-B31D-BFFCD6113A38}" presName="arrowWedge2" presStyleLbl="fgSibTrans2D1" presStyleIdx="1" presStyleCnt="4"/>
      <dgm:spPr/>
    </dgm:pt>
    <dgm:pt modelId="{C5108320-ED39-49DC-81ED-8380EC113B0A}" type="pres">
      <dgm:prSet presAssocID="{9BA1C2C1-F6F1-4B82-959F-AA8ADF07E414}" presName="arrowWedge3" presStyleLbl="fgSibTrans2D1" presStyleIdx="2" presStyleCnt="4"/>
      <dgm:spPr/>
    </dgm:pt>
    <dgm:pt modelId="{160F4F01-E655-4954-94F6-770417C7D909}" type="pres">
      <dgm:prSet presAssocID="{B547CCD2-5292-4F17-A0CA-B2125C69FA22}" presName="arrowWedge4" presStyleLbl="fgSibTrans2D1" presStyleIdx="3" presStyleCnt="4"/>
      <dgm:spPr/>
    </dgm:pt>
  </dgm:ptLst>
  <dgm:cxnLst>
    <dgm:cxn modelId="{D4F32A04-37FA-46F5-A88C-C9B71908B2AC}" srcId="{88D2FF52-29AD-457B-8EFD-1679A582B20D}" destId="{8BF63D4F-7727-41B5-B172-2E7591ECF212}" srcOrd="3" destOrd="0" parTransId="{5A9E1A2D-7722-488B-B603-EB46B64C5AF1}" sibTransId="{B547CCD2-5292-4F17-A0CA-B2125C69FA22}"/>
    <dgm:cxn modelId="{4F805904-2E64-47D0-841B-A4EF4A3604E3}" type="presOf" srcId="{88D2FF52-29AD-457B-8EFD-1679A582B20D}" destId="{6B53C198-5A34-4D33-8231-188B0083A909}" srcOrd="0" destOrd="0" presId="urn:microsoft.com/office/officeart/2005/8/layout/cycle8"/>
    <dgm:cxn modelId="{F021541E-B92F-4BFA-B900-515D907BC77C}" type="presOf" srcId="{3BB1DEB1-1F21-426E-A7D4-E0A3E89DA29E}" destId="{ACFCCD0A-4FD4-4940-9D46-2C60698BB6BF}" srcOrd="1" destOrd="0" presId="urn:microsoft.com/office/officeart/2005/8/layout/cycle8"/>
    <dgm:cxn modelId="{4453A861-A444-4AD2-9C5D-8549DF0F58BF}" type="presOf" srcId="{875D991A-E3CE-45FD-B153-46406DF57757}" destId="{DAAF1543-A625-4A20-9EE1-923F0A820CD9}" srcOrd="1" destOrd="0" presId="urn:microsoft.com/office/officeart/2005/8/layout/cycle8"/>
    <dgm:cxn modelId="{14841644-4422-4C24-925E-9EB8514F6CD4}" srcId="{88D2FF52-29AD-457B-8EFD-1679A582B20D}" destId="{DB5EC77B-C180-4327-9A2A-ABAAD6E17588}" srcOrd="1" destOrd="0" parTransId="{7930E4F8-31BC-4BAF-9BAD-22ECBE16BC51}" sibTransId="{70544057-BFBD-4ADE-B31D-BFFCD6113A38}"/>
    <dgm:cxn modelId="{169AF76C-1D2D-428A-B521-627AEAEAE77B}" type="presOf" srcId="{DB5EC77B-C180-4327-9A2A-ABAAD6E17588}" destId="{B84E528E-5888-4580-85AF-379FF740AA69}" srcOrd="1" destOrd="0" presId="urn:microsoft.com/office/officeart/2005/8/layout/cycle8"/>
    <dgm:cxn modelId="{725B717E-8A4A-4E10-A9EC-1FD7F0CA3B25}" type="presOf" srcId="{DB5EC77B-C180-4327-9A2A-ABAAD6E17588}" destId="{E4604CF7-FEC4-45DE-89D0-FA88DEB86FD5}" srcOrd="0" destOrd="0" presId="urn:microsoft.com/office/officeart/2005/8/layout/cycle8"/>
    <dgm:cxn modelId="{D8AF0C80-1165-471F-8830-662A5B498CB3}" type="presOf" srcId="{8BF63D4F-7727-41B5-B172-2E7591ECF212}" destId="{36D7659B-EFB0-42C8-B3D4-07CC947E927C}" srcOrd="0" destOrd="0" presId="urn:microsoft.com/office/officeart/2005/8/layout/cycle8"/>
    <dgm:cxn modelId="{4FC3848F-11E8-4DB7-8F9F-644FB79CB256}" type="presOf" srcId="{875D991A-E3CE-45FD-B153-46406DF57757}" destId="{C290D720-2294-4C81-9FA0-9443E9107267}" srcOrd="0" destOrd="0" presId="urn:microsoft.com/office/officeart/2005/8/layout/cycle8"/>
    <dgm:cxn modelId="{D08D2BA6-A3AF-4BDC-BDF7-F5E3A5C8E006}" type="presOf" srcId="{8BF63D4F-7727-41B5-B172-2E7591ECF212}" destId="{ED059E21-B99E-48EC-9537-7CB00A273EBB}" srcOrd="1" destOrd="0" presId="urn:microsoft.com/office/officeart/2005/8/layout/cycle8"/>
    <dgm:cxn modelId="{8B855DC1-26A0-48B9-B665-D3A83D9478C0}" type="presOf" srcId="{3BB1DEB1-1F21-426E-A7D4-E0A3E89DA29E}" destId="{3B987E56-9C8F-45B1-AD21-F7A2FBC10C86}" srcOrd="0" destOrd="0" presId="urn:microsoft.com/office/officeart/2005/8/layout/cycle8"/>
    <dgm:cxn modelId="{F2B13FE4-BDD9-46E8-A559-1EB79734A3D6}" srcId="{88D2FF52-29AD-457B-8EFD-1679A582B20D}" destId="{875D991A-E3CE-45FD-B153-46406DF57757}" srcOrd="0" destOrd="0" parTransId="{3735EC8D-F9DE-425D-AB83-2610FC09ED5B}" sibTransId="{EA7FD3BB-1299-41A2-B1B9-801DCFCB1F42}"/>
    <dgm:cxn modelId="{F7ADC6E5-D3BA-4123-98C2-D89B04F237ED}" srcId="{88D2FF52-29AD-457B-8EFD-1679A582B20D}" destId="{3BB1DEB1-1F21-426E-A7D4-E0A3E89DA29E}" srcOrd="2" destOrd="0" parTransId="{44630F20-E3AC-4AD3-94BD-B0DEC3590EAE}" sibTransId="{9BA1C2C1-F6F1-4B82-959F-AA8ADF07E414}"/>
    <dgm:cxn modelId="{BF2C1E09-95BD-477A-B30A-6C03472CA4B6}" type="presParOf" srcId="{6B53C198-5A34-4D33-8231-188B0083A909}" destId="{C290D720-2294-4C81-9FA0-9443E9107267}" srcOrd="0" destOrd="0" presId="urn:microsoft.com/office/officeart/2005/8/layout/cycle8"/>
    <dgm:cxn modelId="{FA6AE6CA-F14C-4C3B-9ADF-9B9F97494F41}" type="presParOf" srcId="{6B53C198-5A34-4D33-8231-188B0083A909}" destId="{F7F59575-253C-42AF-B51C-16E58AEC2290}" srcOrd="1" destOrd="0" presId="urn:microsoft.com/office/officeart/2005/8/layout/cycle8"/>
    <dgm:cxn modelId="{D1278DF2-2D3D-42C1-A448-79F86C2BB883}" type="presParOf" srcId="{6B53C198-5A34-4D33-8231-188B0083A909}" destId="{9F9E3AF8-96A2-4120-9736-E7E8D794A0E1}" srcOrd="2" destOrd="0" presId="urn:microsoft.com/office/officeart/2005/8/layout/cycle8"/>
    <dgm:cxn modelId="{2780B2B5-2ED5-490A-9D59-7174AED96E75}" type="presParOf" srcId="{6B53C198-5A34-4D33-8231-188B0083A909}" destId="{DAAF1543-A625-4A20-9EE1-923F0A820CD9}" srcOrd="3" destOrd="0" presId="urn:microsoft.com/office/officeart/2005/8/layout/cycle8"/>
    <dgm:cxn modelId="{23D8F7CD-2AF7-4C25-B650-7D48C4F4FA63}" type="presParOf" srcId="{6B53C198-5A34-4D33-8231-188B0083A909}" destId="{E4604CF7-FEC4-45DE-89D0-FA88DEB86FD5}" srcOrd="4" destOrd="0" presId="urn:microsoft.com/office/officeart/2005/8/layout/cycle8"/>
    <dgm:cxn modelId="{300EC300-7699-41F9-95F9-935A99CEFC13}" type="presParOf" srcId="{6B53C198-5A34-4D33-8231-188B0083A909}" destId="{842C96D1-5958-4B75-BB01-2E2B3B33726B}" srcOrd="5" destOrd="0" presId="urn:microsoft.com/office/officeart/2005/8/layout/cycle8"/>
    <dgm:cxn modelId="{CB6ADA78-615D-4F5E-95A2-E2877320633B}" type="presParOf" srcId="{6B53C198-5A34-4D33-8231-188B0083A909}" destId="{9AD9F5F3-693B-40A9-8842-A817B97C937D}" srcOrd="6" destOrd="0" presId="urn:microsoft.com/office/officeart/2005/8/layout/cycle8"/>
    <dgm:cxn modelId="{45A003E9-DAD2-470F-AF18-2C0FBA5F7661}" type="presParOf" srcId="{6B53C198-5A34-4D33-8231-188B0083A909}" destId="{B84E528E-5888-4580-85AF-379FF740AA69}" srcOrd="7" destOrd="0" presId="urn:microsoft.com/office/officeart/2005/8/layout/cycle8"/>
    <dgm:cxn modelId="{5A48F1F1-C5B9-48A6-9E83-74DBFC2CFC9E}" type="presParOf" srcId="{6B53C198-5A34-4D33-8231-188B0083A909}" destId="{3B987E56-9C8F-45B1-AD21-F7A2FBC10C86}" srcOrd="8" destOrd="0" presId="urn:microsoft.com/office/officeart/2005/8/layout/cycle8"/>
    <dgm:cxn modelId="{1A8B465A-1147-41A7-8E64-39F524E44B50}" type="presParOf" srcId="{6B53C198-5A34-4D33-8231-188B0083A909}" destId="{BE7B59B5-BFA4-485F-9A0A-7A89CD47771B}" srcOrd="9" destOrd="0" presId="urn:microsoft.com/office/officeart/2005/8/layout/cycle8"/>
    <dgm:cxn modelId="{4B16D2DB-7F3E-45B4-B3A9-56B18C8C7FA0}" type="presParOf" srcId="{6B53C198-5A34-4D33-8231-188B0083A909}" destId="{644EA3AF-8DC6-4045-997A-31E0A89E348B}" srcOrd="10" destOrd="0" presId="urn:microsoft.com/office/officeart/2005/8/layout/cycle8"/>
    <dgm:cxn modelId="{E69A976B-79DD-4D17-8FDF-7A0251E38B29}" type="presParOf" srcId="{6B53C198-5A34-4D33-8231-188B0083A909}" destId="{ACFCCD0A-4FD4-4940-9D46-2C60698BB6BF}" srcOrd="11" destOrd="0" presId="urn:microsoft.com/office/officeart/2005/8/layout/cycle8"/>
    <dgm:cxn modelId="{9B7D5EF3-B965-414D-9C24-35BD490C3BD0}" type="presParOf" srcId="{6B53C198-5A34-4D33-8231-188B0083A909}" destId="{36D7659B-EFB0-42C8-B3D4-07CC947E927C}" srcOrd="12" destOrd="0" presId="urn:microsoft.com/office/officeart/2005/8/layout/cycle8"/>
    <dgm:cxn modelId="{C47446FF-B7C9-4404-875E-A8426D815ADC}" type="presParOf" srcId="{6B53C198-5A34-4D33-8231-188B0083A909}" destId="{C1BA3C65-7E73-4FE4-B665-72DDE42AE6AD}" srcOrd="13" destOrd="0" presId="urn:microsoft.com/office/officeart/2005/8/layout/cycle8"/>
    <dgm:cxn modelId="{F067A827-CC57-4C59-8953-D8BC568B77FE}" type="presParOf" srcId="{6B53C198-5A34-4D33-8231-188B0083A909}" destId="{FDBD7048-4399-41AA-BB18-BD8BA77C525C}" srcOrd="14" destOrd="0" presId="urn:microsoft.com/office/officeart/2005/8/layout/cycle8"/>
    <dgm:cxn modelId="{6EF77889-AF57-494D-B7A1-1C03E3FDE727}" type="presParOf" srcId="{6B53C198-5A34-4D33-8231-188B0083A909}" destId="{ED059E21-B99E-48EC-9537-7CB00A273EBB}" srcOrd="15" destOrd="0" presId="urn:microsoft.com/office/officeart/2005/8/layout/cycle8"/>
    <dgm:cxn modelId="{FE79C79B-416F-43F2-BE6F-A04DA04BB885}" type="presParOf" srcId="{6B53C198-5A34-4D33-8231-188B0083A909}" destId="{E2AA6C7A-42F2-4D9B-9898-32F8DF3CAD46}" srcOrd="16" destOrd="0" presId="urn:microsoft.com/office/officeart/2005/8/layout/cycle8"/>
    <dgm:cxn modelId="{4E56F434-744A-4CA5-B00B-9EF3C01A6187}" type="presParOf" srcId="{6B53C198-5A34-4D33-8231-188B0083A909}" destId="{9A4FFE6D-6C5B-4D72-AD0C-7DABC7AF6833}" srcOrd="17" destOrd="0" presId="urn:microsoft.com/office/officeart/2005/8/layout/cycle8"/>
    <dgm:cxn modelId="{701C1579-0C60-4596-988E-7BF579634390}" type="presParOf" srcId="{6B53C198-5A34-4D33-8231-188B0083A909}" destId="{C5108320-ED39-49DC-81ED-8380EC113B0A}" srcOrd="18" destOrd="0" presId="urn:microsoft.com/office/officeart/2005/8/layout/cycle8"/>
    <dgm:cxn modelId="{52058FAE-6001-4D3F-B87A-090B61AE7D8D}" type="presParOf" srcId="{6B53C198-5A34-4D33-8231-188B0083A909}" destId="{160F4F01-E655-4954-94F6-770417C7D909}" srcOrd="19"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A625B5FC-B5A7-4721-A547-4CA53C318CB5}" type="doc">
      <dgm:prSet loTypeId="urn:microsoft.com/office/officeart/2011/layout/TabList" loCatId="list" qsTypeId="urn:microsoft.com/office/officeart/2005/8/quickstyle/simple1" qsCatId="simple" csTypeId="urn:microsoft.com/office/officeart/2005/8/colors/accent1_2" csCatId="accent1" phldr="1"/>
      <dgm:spPr/>
      <dgm:t>
        <a:bodyPr/>
        <a:lstStyle/>
        <a:p>
          <a:endParaRPr lang="en-US"/>
        </a:p>
      </dgm:t>
    </dgm:pt>
    <dgm:pt modelId="{B13DAB44-C8CE-4897-9D63-6C0BF5EB269B}">
      <dgm:prSet phldrT="[Text]" custT="1"/>
      <dgm:spPr/>
      <dgm:t>
        <a:bodyPr/>
        <a:lstStyle/>
        <a:p>
          <a:r>
            <a:rPr lang="en-US" sz="2800" b="1" dirty="0"/>
            <a:t>Data Source</a:t>
          </a:r>
        </a:p>
      </dgm:t>
    </dgm:pt>
    <dgm:pt modelId="{99D5FB28-3FB2-46CE-9DB5-774F6AF2345E}" type="parTrans" cxnId="{FE58D64F-81E0-48D3-963D-96BFD7738CA6}">
      <dgm:prSet/>
      <dgm:spPr/>
      <dgm:t>
        <a:bodyPr/>
        <a:lstStyle/>
        <a:p>
          <a:endParaRPr lang="en-US"/>
        </a:p>
      </dgm:t>
    </dgm:pt>
    <dgm:pt modelId="{C6CD751A-6AFB-41C6-A6A7-A452FD4B12C1}" type="sibTrans" cxnId="{FE58D64F-81E0-48D3-963D-96BFD7738CA6}">
      <dgm:prSet/>
      <dgm:spPr/>
      <dgm:t>
        <a:bodyPr/>
        <a:lstStyle/>
        <a:p>
          <a:endParaRPr lang="en-US"/>
        </a:p>
      </dgm:t>
    </dgm:pt>
    <dgm:pt modelId="{1B9E88BB-2365-4138-B46C-F70CF6A4714E}">
      <dgm:prSet phldrT="[Text]"/>
      <dgm:spPr/>
      <dgm:t>
        <a:bodyPr/>
        <a:lstStyle/>
        <a:p>
          <a:r>
            <a:rPr lang="en-US" b="1" dirty="0"/>
            <a:t>The dataset used for this project was sourced from a reputable wholesale customer data repository (UCI Machine Learning Repository, 2014). It includes records for 440 customers, detailing their annual spending on six product categories.</a:t>
          </a:r>
        </a:p>
      </dgm:t>
    </dgm:pt>
    <dgm:pt modelId="{3F0BAA29-74BC-4F8F-9E77-9B118D1B372F}" type="parTrans" cxnId="{72396176-216D-4B5B-A2B1-D71F7C082FBA}">
      <dgm:prSet/>
      <dgm:spPr/>
      <dgm:t>
        <a:bodyPr/>
        <a:lstStyle/>
        <a:p>
          <a:endParaRPr lang="en-US"/>
        </a:p>
      </dgm:t>
    </dgm:pt>
    <dgm:pt modelId="{A3A99657-4A72-41EE-8DE8-99239D8E5A6F}" type="sibTrans" cxnId="{72396176-216D-4B5B-A2B1-D71F7C082FBA}">
      <dgm:prSet/>
      <dgm:spPr/>
      <dgm:t>
        <a:bodyPr/>
        <a:lstStyle/>
        <a:p>
          <a:endParaRPr lang="en-US"/>
        </a:p>
      </dgm:t>
    </dgm:pt>
    <dgm:pt modelId="{B2D30F82-400A-4309-A041-7032A862695B}" type="pres">
      <dgm:prSet presAssocID="{A625B5FC-B5A7-4721-A547-4CA53C318CB5}" presName="Name0" presStyleCnt="0">
        <dgm:presLayoutVars>
          <dgm:chMax/>
          <dgm:chPref val="3"/>
          <dgm:dir/>
          <dgm:animOne val="branch"/>
          <dgm:animLvl val="lvl"/>
        </dgm:presLayoutVars>
      </dgm:prSet>
      <dgm:spPr/>
    </dgm:pt>
    <dgm:pt modelId="{1EB49432-1073-46E9-87C1-71DEEEE7B74C}" type="pres">
      <dgm:prSet presAssocID="{B13DAB44-C8CE-4897-9D63-6C0BF5EB269B}" presName="composite" presStyleCnt="0"/>
      <dgm:spPr/>
    </dgm:pt>
    <dgm:pt modelId="{48E6141A-43A4-4041-86DA-784CBC9879CE}" type="pres">
      <dgm:prSet presAssocID="{B13DAB44-C8CE-4897-9D63-6C0BF5EB269B}" presName="FirstChild" presStyleLbl="revTx" presStyleIdx="0" presStyleCnt="1" custScaleY="99320">
        <dgm:presLayoutVars>
          <dgm:chMax val="0"/>
          <dgm:chPref val="0"/>
          <dgm:bulletEnabled val="1"/>
        </dgm:presLayoutVars>
      </dgm:prSet>
      <dgm:spPr/>
    </dgm:pt>
    <dgm:pt modelId="{B10D460E-6F73-4715-9DD8-278CA15ED5BC}" type="pres">
      <dgm:prSet presAssocID="{B13DAB44-C8CE-4897-9D63-6C0BF5EB269B}" presName="Parent" presStyleLbl="alignNode1" presStyleIdx="0" presStyleCnt="1">
        <dgm:presLayoutVars>
          <dgm:chMax val="3"/>
          <dgm:chPref val="3"/>
          <dgm:bulletEnabled val="1"/>
        </dgm:presLayoutVars>
      </dgm:prSet>
      <dgm:spPr/>
    </dgm:pt>
    <dgm:pt modelId="{D1D6763D-4521-4BAA-A9BE-1E6D60527535}" type="pres">
      <dgm:prSet presAssocID="{B13DAB44-C8CE-4897-9D63-6C0BF5EB269B}" presName="Accent" presStyleLbl="parChTrans1D1" presStyleIdx="0" presStyleCnt="1"/>
      <dgm:spPr/>
    </dgm:pt>
  </dgm:ptLst>
  <dgm:cxnLst>
    <dgm:cxn modelId="{FE58D64F-81E0-48D3-963D-96BFD7738CA6}" srcId="{A625B5FC-B5A7-4721-A547-4CA53C318CB5}" destId="{B13DAB44-C8CE-4897-9D63-6C0BF5EB269B}" srcOrd="0" destOrd="0" parTransId="{99D5FB28-3FB2-46CE-9DB5-774F6AF2345E}" sibTransId="{C6CD751A-6AFB-41C6-A6A7-A452FD4B12C1}"/>
    <dgm:cxn modelId="{72396176-216D-4B5B-A2B1-D71F7C082FBA}" srcId="{B13DAB44-C8CE-4897-9D63-6C0BF5EB269B}" destId="{1B9E88BB-2365-4138-B46C-F70CF6A4714E}" srcOrd="0" destOrd="0" parTransId="{3F0BAA29-74BC-4F8F-9E77-9B118D1B372F}" sibTransId="{A3A99657-4A72-41EE-8DE8-99239D8E5A6F}"/>
    <dgm:cxn modelId="{1F9EB780-6D96-4D60-BF83-CC44A61F2908}" type="presOf" srcId="{A625B5FC-B5A7-4721-A547-4CA53C318CB5}" destId="{B2D30F82-400A-4309-A041-7032A862695B}" srcOrd="0" destOrd="0" presId="urn:microsoft.com/office/officeart/2011/layout/TabList"/>
    <dgm:cxn modelId="{32F70F8B-BD93-4977-9F98-ECB9DDFA7AD4}" type="presOf" srcId="{1B9E88BB-2365-4138-B46C-F70CF6A4714E}" destId="{48E6141A-43A4-4041-86DA-784CBC9879CE}" srcOrd="0" destOrd="0" presId="urn:microsoft.com/office/officeart/2011/layout/TabList"/>
    <dgm:cxn modelId="{82D437B6-C6DC-484C-8284-1EA5A7F57F69}" type="presOf" srcId="{B13DAB44-C8CE-4897-9D63-6C0BF5EB269B}" destId="{B10D460E-6F73-4715-9DD8-278CA15ED5BC}" srcOrd="0" destOrd="0" presId="urn:microsoft.com/office/officeart/2011/layout/TabList"/>
    <dgm:cxn modelId="{9816AB84-5F89-4AA8-A784-71F69DA8885B}" type="presParOf" srcId="{B2D30F82-400A-4309-A041-7032A862695B}" destId="{1EB49432-1073-46E9-87C1-71DEEEE7B74C}" srcOrd="0" destOrd="0" presId="urn:microsoft.com/office/officeart/2011/layout/TabList"/>
    <dgm:cxn modelId="{5C026F44-811D-40C0-B60F-7025A95FAAD1}" type="presParOf" srcId="{1EB49432-1073-46E9-87C1-71DEEEE7B74C}" destId="{48E6141A-43A4-4041-86DA-784CBC9879CE}" srcOrd="0" destOrd="0" presId="urn:microsoft.com/office/officeart/2011/layout/TabList"/>
    <dgm:cxn modelId="{EE271729-4230-4B2B-A517-761CBB37A9BF}" type="presParOf" srcId="{1EB49432-1073-46E9-87C1-71DEEEE7B74C}" destId="{B10D460E-6F73-4715-9DD8-278CA15ED5BC}" srcOrd="1" destOrd="0" presId="urn:microsoft.com/office/officeart/2011/layout/TabList"/>
    <dgm:cxn modelId="{6D9F5D91-2103-4961-A38E-9E1A8729FBCF}" type="presParOf" srcId="{1EB49432-1073-46E9-87C1-71DEEEE7B74C}" destId="{D1D6763D-4521-4BAA-A9BE-1E6D60527535}" srcOrd="2" destOrd="0" presId="urn:microsoft.com/office/officeart/2011/layout/Tab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C0668F46-CBE1-412E-A8DF-4E096875C022}" type="doc">
      <dgm:prSet loTypeId="urn:microsoft.com/office/officeart/2008/layout/AlternatingHexagons" loCatId="list" qsTypeId="urn:microsoft.com/office/officeart/2005/8/quickstyle/simple5" qsCatId="simple" csTypeId="urn:microsoft.com/office/officeart/2005/8/colors/accent1_2" csCatId="accent1" phldr="1"/>
      <dgm:spPr/>
      <dgm:t>
        <a:bodyPr/>
        <a:lstStyle/>
        <a:p>
          <a:endParaRPr lang="en-US"/>
        </a:p>
      </dgm:t>
    </dgm:pt>
    <dgm:pt modelId="{F7A71B21-C4C8-4023-A056-3F16FEE6153E}">
      <dgm:prSet phldrT="[Text]" custT="1"/>
      <dgm:spPr/>
      <dgm:t>
        <a:bodyPr/>
        <a:lstStyle/>
        <a:p>
          <a:r>
            <a:rPr lang="en-US" sz="1600" b="0" dirty="0"/>
            <a:t>Milk</a:t>
          </a:r>
          <a:endParaRPr lang="en-US" sz="2000" b="0" dirty="0"/>
        </a:p>
      </dgm:t>
    </dgm:pt>
    <dgm:pt modelId="{3AA469CD-9FA7-44B9-861E-D0A150B2DF93}" type="parTrans" cxnId="{00D6F78D-95DC-4B20-9022-574AD842628D}">
      <dgm:prSet/>
      <dgm:spPr/>
      <dgm:t>
        <a:bodyPr/>
        <a:lstStyle/>
        <a:p>
          <a:endParaRPr lang="en-US" sz="1600" b="0"/>
        </a:p>
      </dgm:t>
    </dgm:pt>
    <dgm:pt modelId="{B66B53AD-9F56-4FAC-93A6-0438D8A01E12}" type="sibTrans" cxnId="{00D6F78D-95DC-4B20-9022-574AD842628D}">
      <dgm:prSet custT="1"/>
      <dgm:spPr/>
      <dgm:t>
        <a:bodyPr/>
        <a:lstStyle/>
        <a:p>
          <a:r>
            <a:rPr lang="en-US" sz="1600" b="0" dirty="0"/>
            <a:t>Fresh</a:t>
          </a:r>
          <a:endParaRPr lang="en-US" sz="2000" b="0" dirty="0"/>
        </a:p>
      </dgm:t>
    </dgm:pt>
    <dgm:pt modelId="{6D2798DE-00E0-416E-AE2F-3D21A8C5E696}">
      <dgm:prSet phldrT="[Text]" custT="1"/>
      <dgm:spPr/>
      <dgm:t>
        <a:bodyPr/>
        <a:lstStyle/>
        <a:p>
          <a:endParaRPr lang="en-US" sz="600" b="0" dirty="0"/>
        </a:p>
      </dgm:t>
    </dgm:pt>
    <dgm:pt modelId="{AF8C9C1E-B519-4EB8-9BFD-9CFEE533F011}" type="parTrans" cxnId="{8D678C61-D0C5-4A95-A4FA-D024D9B2DC20}">
      <dgm:prSet/>
      <dgm:spPr/>
      <dgm:t>
        <a:bodyPr/>
        <a:lstStyle/>
        <a:p>
          <a:endParaRPr lang="en-US" sz="1600" b="0"/>
        </a:p>
      </dgm:t>
    </dgm:pt>
    <dgm:pt modelId="{CC9B33EB-512D-4CF0-91AA-88CBDFB3F1E6}" type="sibTrans" cxnId="{8D678C61-D0C5-4A95-A4FA-D024D9B2DC20}">
      <dgm:prSet/>
      <dgm:spPr/>
      <dgm:t>
        <a:bodyPr/>
        <a:lstStyle/>
        <a:p>
          <a:endParaRPr lang="en-US" sz="1600" b="0"/>
        </a:p>
      </dgm:t>
    </dgm:pt>
    <dgm:pt modelId="{65706F54-73AA-43C2-8C76-BFC9F2A7A811}">
      <dgm:prSet phldrT="[Text]" custT="1"/>
      <dgm:spPr/>
      <dgm:t>
        <a:bodyPr/>
        <a:lstStyle/>
        <a:p>
          <a:r>
            <a:rPr lang="en-US" sz="1400" b="0" dirty="0"/>
            <a:t>Grocery</a:t>
          </a:r>
        </a:p>
      </dgm:t>
    </dgm:pt>
    <dgm:pt modelId="{CF0F8B0F-4A19-4A86-B7BE-16AA5466146E}" type="parTrans" cxnId="{BB3485B4-99D4-481E-B3C4-44175AB4E5A6}">
      <dgm:prSet/>
      <dgm:spPr/>
      <dgm:t>
        <a:bodyPr/>
        <a:lstStyle/>
        <a:p>
          <a:endParaRPr lang="en-US" sz="1600" b="0"/>
        </a:p>
      </dgm:t>
    </dgm:pt>
    <dgm:pt modelId="{BE7F0C26-034D-4EDC-94C3-78DD9E604931}" type="sibTrans" cxnId="{BB3485B4-99D4-481E-B3C4-44175AB4E5A6}">
      <dgm:prSet custT="1"/>
      <dgm:spPr/>
      <dgm:t>
        <a:bodyPr/>
        <a:lstStyle/>
        <a:p>
          <a:r>
            <a:rPr lang="en-US" sz="1600" b="0" dirty="0"/>
            <a:t>Frozen</a:t>
          </a:r>
          <a:endParaRPr lang="en-US" sz="2000" b="0" dirty="0"/>
        </a:p>
      </dgm:t>
    </dgm:pt>
    <dgm:pt modelId="{3A41834F-2A40-4724-95A5-72F885032B60}">
      <dgm:prSet phldrT="[Text]" custT="1"/>
      <dgm:spPr/>
      <dgm:t>
        <a:bodyPr/>
        <a:lstStyle/>
        <a:p>
          <a:r>
            <a:rPr lang="en-US" sz="2800" b="1" dirty="0"/>
            <a:t>Data Types</a:t>
          </a:r>
        </a:p>
      </dgm:t>
    </dgm:pt>
    <dgm:pt modelId="{01B1148D-D3FC-49C4-953D-926DBEED469D}" type="parTrans" cxnId="{79E8B5F7-4B0F-476A-AA22-A2A7A86E263E}">
      <dgm:prSet/>
      <dgm:spPr/>
      <dgm:t>
        <a:bodyPr/>
        <a:lstStyle/>
        <a:p>
          <a:endParaRPr lang="en-US" sz="1600" b="0"/>
        </a:p>
      </dgm:t>
    </dgm:pt>
    <dgm:pt modelId="{16D316FD-2ABF-4EE9-B04E-2EBF936780B0}" type="sibTrans" cxnId="{79E8B5F7-4B0F-476A-AA22-A2A7A86E263E}">
      <dgm:prSet/>
      <dgm:spPr/>
      <dgm:t>
        <a:bodyPr/>
        <a:lstStyle/>
        <a:p>
          <a:endParaRPr lang="en-US" sz="1600" b="0"/>
        </a:p>
      </dgm:t>
    </dgm:pt>
    <dgm:pt modelId="{0634F1EB-13D0-4C02-8273-F3114C846C93}">
      <dgm:prSet phldrT="[Text]" custT="1"/>
      <dgm:spPr/>
      <dgm:t>
        <a:bodyPr/>
        <a:lstStyle/>
        <a:p>
          <a:r>
            <a:rPr lang="en-US" sz="1400" b="0" dirty="0"/>
            <a:t>Channel</a:t>
          </a:r>
          <a:endParaRPr lang="en-US" sz="1600" b="0" dirty="0"/>
        </a:p>
      </dgm:t>
    </dgm:pt>
    <dgm:pt modelId="{E5ECA90B-5DD7-458F-A421-229E50B93CDA}" type="parTrans" cxnId="{58E1B47D-992C-45D8-9DAB-C9A1AB4A97E4}">
      <dgm:prSet/>
      <dgm:spPr/>
      <dgm:t>
        <a:bodyPr/>
        <a:lstStyle/>
        <a:p>
          <a:endParaRPr lang="en-US" sz="1600" b="0"/>
        </a:p>
      </dgm:t>
    </dgm:pt>
    <dgm:pt modelId="{0BFD8518-D819-438D-A15A-195B91849BA5}" type="sibTrans" cxnId="{58E1B47D-992C-45D8-9DAB-C9A1AB4A97E4}">
      <dgm:prSet custT="1"/>
      <dgm:spPr/>
      <dgm:t>
        <a:bodyPr/>
        <a:lstStyle/>
        <a:p>
          <a:r>
            <a:rPr lang="en-US" sz="1200" b="0" dirty="0"/>
            <a:t>Detergents</a:t>
          </a:r>
          <a:endParaRPr lang="en-US" sz="1800" b="0" dirty="0"/>
        </a:p>
      </dgm:t>
    </dgm:pt>
    <dgm:pt modelId="{EBD7EF1C-C05A-46E0-A266-1C77B69CF39D}">
      <dgm:prSet phldrT="[Text]" custT="1"/>
      <dgm:spPr/>
      <dgm:t>
        <a:bodyPr/>
        <a:lstStyle/>
        <a:p>
          <a:endParaRPr lang="en-US" sz="600" b="0" dirty="0"/>
        </a:p>
      </dgm:t>
    </dgm:pt>
    <dgm:pt modelId="{EE198F1F-AF54-4E89-BC72-406A7DD80303}" type="parTrans" cxnId="{E28E5BEA-5B39-4D38-B012-1025EF9380FC}">
      <dgm:prSet/>
      <dgm:spPr/>
      <dgm:t>
        <a:bodyPr/>
        <a:lstStyle/>
        <a:p>
          <a:endParaRPr lang="en-US" sz="1600" b="0"/>
        </a:p>
      </dgm:t>
    </dgm:pt>
    <dgm:pt modelId="{BDD5F82E-9AB0-419B-9D43-ED9FF4ED426E}" type="sibTrans" cxnId="{E28E5BEA-5B39-4D38-B012-1025EF9380FC}">
      <dgm:prSet/>
      <dgm:spPr/>
      <dgm:t>
        <a:bodyPr/>
        <a:lstStyle/>
        <a:p>
          <a:endParaRPr lang="en-US" sz="1600" b="0"/>
        </a:p>
      </dgm:t>
    </dgm:pt>
    <dgm:pt modelId="{9BF067A4-FEC7-4AAF-A91B-749400EC2563}">
      <dgm:prSet phldrT="[Text]" custT="1"/>
      <dgm:spPr/>
      <dgm:t>
        <a:bodyPr/>
        <a:lstStyle/>
        <a:p>
          <a:r>
            <a:rPr lang="en-US" sz="900" b="0" dirty="0"/>
            <a:t>Delicatessen</a:t>
          </a:r>
          <a:endParaRPr lang="en-US" sz="500" b="0" dirty="0"/>
        </a:p>
      </dgm:t>
    </dgm:pt>
    <dgm:pt modelId="{4A16F7F7-BE70-4C68-92A3-A79E432075F3}" type="parTrans" cxnId="{7B4A8567-E43A-486D-9DB1-D90D46C2546D}">
      <dgm:prSet/>
      <dgm:spPr/>
      <dgm:t>
        <a:bodyPr/>
        <a:lstStyle/>
        <a:p>
          <a:endParaRPr lang="en-US" sz="1600" b="0"/>
        </a:p>
      </dgm:t>
    </dgm:pt>
    <dgm:pt modelId="{2A33447B-CEC7-4847-ABFA-E0305D970281}" type="sibTrans" cxnId="{7B4A8567-E43A-486D-9DB1-D90D46C2546D}">
      <dgm:prSet custT="1"/>
      <dgm:spPr/>
      <dgm:t>
        <a:bodyPr/>
        <a:lstStyle/>
        <a:p>
          <a:r>
            <a:rPr lang="en-US" sz="1400" b="0" dirty="0"/>
            <a:t>Region</a:t>
          </a:r>
        </a:p>
      </dgm:t>
    </dgm:pt>
    <dgm:pt modelId="{EE4A6C96-87A9-43BC-BA80-9ACC665CC47C}" type="pres">
      <dgm:prSet presAssocID="{C0668F46-CBE1-412E-A8DF-4E096875C022}" presName="Name0" presStyleCnt="0">
        <dgm:presLayoutVars>
          <dgm:chMax/>
          <dgm:chPref/>
          <dgm:dir/>
          <dgm:animLvl val="lvl"/>
        </dgm:presLayoutVars>
      </dgm:prSet>
      <dgm:spPr/>
    </dgm:pt>
    <dgm:pt modelId="{8E0A2666-F18F-4661-A451-999756F0C122}" type="pres">
      <dgm:prSet presAssocID="{F7A71B21-C4C8-4023-A056-3F16FEE6153E}" presName="composite" presStyleCnt="0"/>
      <dgm:spPr/>
    </dgm:pt>
    <dgm:pt modelId="{54009657-CA91-464C-93A6-C7CDFF11FDEA}" type="pres">
      <dgm:prSet presAssocID="{F7A71B21-C4C8-4023-A056-3F16FEE6153E}" presName="Parent1" presStyleLbl="node1" presStyleIdx="0" presStyleCnt="8">
        <dgm:presLayoutVars>
          <dgm:chMax val="1"/>
          <dgm:chPref val="1"/>
          <dgm:bulletEnabled val="1"/>
        </dgm:presLayoutVars>
      </dgm:prSet>
      <dgm:spPr/>
    </dgm:pt>
    <dgm:pt modelId="{5DF6EEAF-2247-428A-AD67-1C53C2F8FB95}" type="pres">
      <dgm:prSet presAssocID="{F7A71B21-C4C8-4023-A056-3F16FEE6153E}" presName="Childtext1" presStyleLbl="revTx" presStyleIdx="0" presStyleCnt="4">
        <dgm:presLayoutVars>
          <dgm:chMax val="0"/>
          <dgm:chPref val="0"/>
          <dgm:bulletEnabled val="1"/>
        </dgm:presLayoutVars>
      </dgm:prSet>
      <dgm:spPr/>
    </dgm:pt>
    <dgm:pt modelId="{CAE7647A-6F83-4B10-814F-C782AC1E04BA}" type="pres">
      <dgm:prSet presAssocID="{F7A71B21-C4C8-4023-A056-3F16FEE6153E}" presName="BalanceSpacing" presStyleCnt="0"/>
      <dgm:spPr/>
    </dgm:pt>
    <dgm:pt modelId="{5BA6803F-C67A-424E-9D36-89A568DEC18B}" type="pres">
      <dgm:prSet presAssocID="{F7A71B21-C4C8-4023-A056-3F16FEE6153E}" presName="BalanceSpacing1" presStyleCnt="0"/>
      <dgm:spPr/>
    </dgm:pt>
    <dgm:pt modelId="{B6B066CE-8733-4ADC-9BA5-9EF753A87D43}" type="pres">
      <dgm:prSet presAssocID="{B66B53AD-9F56-4FAC-93A6-0438D8A01E12}" presName="Accent1Text" presStyleLbl="node1" presStyleIdx="1" presStyleCnt="8"/>
      <dgm:spPr/>
    </dgm:pt>
    <dgm:pt modelId="{E60D50FD-4743-4527-8F67-5A9C8EECDDE0}" type="pres">
      <dgm:prSet presAssocID="{B66B53AD-9F56-4FAC-93A6-0438D8A01E12}" presName="spaceBetweenRectangles" presStyleCnt="0"/>
      <dgm:spPr/>
    </dgm:pt>
    <dgm:pt modelId="{3D39928E-EB59-4A88-BCBA-7F6BE5CB16EC}" type="pres">
      <dgm:prSet presAssocID="{65706F54-73AA-43C2-8C76-BFC9F2A7A811}" presName="composite" presStyleCnt="0"/>
      <dgm:spPr/>
    </dgm:pt>
    <dgm:pt modelId="{803DFC81-0DE5-4B09-9B8C-92C4B1CCC97F}" type="pres">
      <dgm:prSet presAssocID="{65706F54-73AA-43C2-8C76-BFC9F2A7A811}" presName="Parent1" presStyleLbl="node1" presStyleIdx="2" presStyleCnt="8">
        <dgm:presLayoutVars>
          <dgm:chMax val="1"/>
          <dgm:chPref val="1"/>
          <dgm:bulletEnabled val="1"/>
        </dgm:presLayoutVars>
      </dgm:prSet>
      <dgm:spPr/>
    </dgm:pt>
    <dgm:pt modelId="{4FC1A69E-A76C-46F2-BF9C-31EC71B93F08}" type="pres">
      <dgm:prSet presAssocID="{65706F54-73AA-43C2-8C76-BFC9F2A7A811}" presName="Childtext1" presStyleLbl="revTx" presStyleIdx="1" presStyleCnt="4">
        <dgm:presLayoutVars>
          <dgm:chMax val="0"/>
          <dgm:chPref val="0"/>
          <dgm:bulletEnabled val="1"/>
        </dgm:presLayoutVars>
      </dgm:prSet>
      <dgm:spPr/>
    </dgm:pt>
    <dgm:pt modelId="{6C51DD3F-5C27-40D6-B29F-8BB6828358E9}" type="pres">
      <dgm:prSet presAssocID="{65706F54-73AA-43C2-8C76-BFC9F2A7A811}" presName="BalanceSpacing" presStyleCnt="0"/>
      <dgm:spPr/>
    </dgm:pt>
    <dgm:pt modelId="{5D727CE2-608F-4F68-9FEF-17E8DB6E9425}" type="pres">
      <dgm:prSet presAssocID="{65706F54-73AA-43C2-8C76-BFC9F2A7A811}" presName="BalanceSpacing1" presStyleCnt="0"/>
      <dgm:spPr/>
    </dgm:pt>
    <dgm:pt modelId="{8FB44237-179E-4AEB-B7D1-F8AAD3325896}" type="pres">
      <dgm:prSet presAssocID="{BE7F0C26-034D-4EDC-94C3-78DD9E604931}" presName="Accent1Text" presStyleLbl="node1" presStyleIdx="3" presStyleCnt="8"/>
      <dgm:spPr/>
    </dgm:pt>
    <dgm:pt modelId="{F61936D5-4874-4750-AB8A-116CC1CBA40E}" type="pres">
      <dgm:prSet presAssocID="{BE7F0C26-034D-4EDC-94C3-78DD9E604931}" presName="spaceBetweenRectangles" presStyleCnt="0"/>
      <dgm:spPr/>
    </dgm:pt>
    <dgm:pt modelId="{CA4214C0-3B2A-4597-A55F-B575067E4EF7}" type="pres">
      <dgm:prSet presAssocID="{0634F1EB-13D0-4C02-8273-F3114C846C93}" presName="composite" presStyleCnt="0"/>
      <dgm:spPr/>
    </dgm:pt>
    <dgm:pt modelId="{524DB242-93AF-4337-B019-2CB729BCC280}" type="pres">
      <dgm:prSet presAssocID="{0634F1EB-13D0-4C02-8273-F3114C846C93}" presName="Parent1" presStyleLbl="node1" presStyleIdx="4" presStyleCnt="8">
        <dgm:presLayoutVars>
          <dgm:chMax val="1"/>
          <dgm:chPref val="1"/>
          <dgm:bulletEnabled val="1"/>
        </dgm:presLayoutVars>
      </dgm:prSet>
      <dgm:spPr/>
    </dgm:pt>
    <dgm:pt modelId="{40939451-66D1-43BE-AB5E-41C5B04B14A5}" type="pres">
      <dgm:prSet presAssocID="{0634F1EB-13D0-4C02-8273-F3114C846C93}" presName="Childtext1" presStyleLbl="revTx" presStyleIdx="2" presStyleCnt="4">
        <dgm:presLayoutVars>
          <dgm:chMax val="0"/>
          <dgm:chPref val="0"/>
          <dgm:bulletEnabled val="1"/>
        </dgm:presLayoutVars>
      </dgm:prSet>
      <dgm:spPr/>
    </dgm:pt>
    <dgm:pt modelId="{585032F3-37EB-41F9-A062-891832054F22}" type="pres">
      <dgm:prSet presAssocID="{0634F1EB-13D0-4C02-8273-F3114C846C93}" presName="BalanceSpacing" presStyleCnt="0"/>
      <dgm:spPr/>
    </dgm:pt>
    <dgm:pt modelId="{2282C48E-B114-4162-B0CB-493DA22B8B96}" type="pres">
      <dgm:prSet presAssocID="{0634F1EB-13D0-4C02-8273-F3114C846C93}" presName="BalanceSpacing1" presStyleCnt="0"/>
      <dgm:spPr/>
    </dgm:pt>
    <dgm:pt modelId="{81B628B8-09F5-459D-B8AD-DB98604976B7}" type="pres">
      <dgm:prSet presAssocID="{0BFD8518-D819-438D-A15A-195B91849BA5}" presName="Accent1Text" presStyleLbl="node1" presStyleIdx="5" presStyleCnt="8"/>
      <dgm:spPr/>
    </dgm:pt>
    <dgm:pt modelId="{A74C87D2-9A53-4D73-92B6-F833FA850511}" type="pres">
      <dgm:prSet presAssocID="{0BFD8518-D819-438D-A15A-195B91849BA5}" presName="spaceBetweenRectangles" presStyleCnt="0"/>
      <dgm:spPr/>
    </dgm:pt>
    <dgm:pt modelId="{BE22C814-4C7E-450B-AE4A-AA7FE4879937}" type="pres">
      <dgm:prSet presAssocID="{9BF067A4-FEC7-4AAF-A91B-749400EC2563}" presName="composite" presStyleCnt="0"/>
      <dgm:spPr/>
    </dgm:pt>
    <dgm:pt modelId="{5E094991-87F0-4DA2-B4BD-6FB37913AB20}" type="pres">
      <dgm:prSet presAssocID="{9BF067A4-FEC7-4AAF-A91B-749400EC2563}" presName="Parent1" presStyleLbl="node1" presStyleIdx="6" presStyleCnt="8">
        <dgm:presLayoutVars>
          <dgm:chMax val="1"/>
          <dgm:chPref val="1"/>
          <dgm:bulletEnabled val="1"/>
        </dgm:presLayoutVars>
      </dgm:prSet>
      <dgm:spPr/>
    </dgm:pt>
    <dgm:pt modelId="{8906C022-C8A6-46D7-B6CA-F6C016683D76}" type="pres">
      <dgm:prSet presAssocID="{9BF067A4-FEC7-4AAF-A91B-749400EC2563}" presName="Childtext1" presStyleLbl="revTx" presStyleIdx="3" presStyleCnt="4">
        <dgm:presLayoutVars>
          <dgm:chMax val="0"/>
          <dgm:chPref val="0"/>
          <dgm:bulletEnabled val="1"/>
        </dgm:presLayoutVars>
      </dgm:prSet>
      <dgm:spPr/>
    </dgm:pt>
    <dgm:pt modelId="{DC8707C9-DEDA-4ACE-9E27-EAEAE2F6886C}" type="pres">
      <dgm:prSet presAssocID="{9BF067A4-FEC7-4AAF-A91B-749400EC2563}" presName="BalanceSpacing" presStyleCnt="0"/>
      <dgm:spPr/>
    </dgm:pt>
    <dgm:pt modelId="{7636C532-8988-44B9-8659-896BBBB3BA1D}" type="pres">
      <dgm:prSet presAssocID="{9BF067A4-FEC7-4AAF-A91B-749400EC2563}" presName="BalanceSpacing1" presStyleCnt="0"/>
      <dgm:spPr/>
    </dgm:pt>
    <dgm:pt modelId="{303D31FA-5B65-426B-B4B4-9C363CC1DAE4}" type="pres">
      <dgm:prSet presAssocID="{2A33447B-CEC7-4847-ABFA-E0305D970281}" presName="Accent1Text" presStyleLbl="node1" presStyleIdx="7" presStyleCnt="8"/>
      <dgm:spPr/>
    </dgm:pt>
  </dgm:ptLst>
  <dgm:cxnLst>
    <dgm:cxn modelId="{8FE95202-D9E3-4F96-B2A2-D3082C77807E}" type="presOf" srcId="{3A41834F-2A40-4724-95A5-72F885032B60}" destId="{4FC1A69E-A76C-46F2-BF9C-31EC71B93F08}" srcOrd="0" destOrd="0" presId="urn:microsoft.com/office/officeart/2008/layout/AlternatingHexagons"/>
    <dgm:cxn modelId="{B618B507-6F01-42D5-96E7-8CABBC0B4B80}" type="presOf" srcId="{B66B53AD-9F56-4FAC-93A6-0438D8A01E12}" destId="{B6B066CE-8733-4ADC-9BA5-9EF753A87D43}" srcOrd="0" destOrd="0" presId="urn:microsoft.com/office/officeart/2008/layout/AlternatingHexagons"/>
    <dgm:cxn modelId="{644FBB24-F657-4C57-A29A-770906BEE72C}" type="presOf" srcId="{9BF067A4-FEC7-4AAF-A91B-749400EC2563}" destId="{5E094991-87F0-4DA2-B4BD-6FB37913AB20}" srcOrd="0" destOrd="0" presId="urn:microsoft.com/office/officeart/2008/layout/AlternatingHexagons"/>
    <dgm:cxn modelId="{4C02522C-11DD-4871-A33D-69D98E49FF25}" type="presOf" srcId="{0BFD8518-D819-438D-A15A-195B91849BA5}" destId="{81B628B8-09F5-459D-B8AD-DB98604976B7}" srcOrd="0" destOrd="0" presId="urn:microsoft.com/office/officeart/2008/layout/AlternatingHexagons"/>
    <dgm:cxn modelId="{DB67E032-C6E7-4A64-BE9C-E20F7611109F}" type="presOf" srcId="{BE7F0C26-034D-4EDC-94C3-78DD9E604931}" destId="{8FB44237-179E-4AEB-B7D1-F8AAD3325896}" srcOrd="0" destOrd="0" presId="urn:microsoft.com/office/officeart/2008/layout/AlternatingHexagons"/>
    <dgm:cxn modelId="{DFE8553F-72A1-4554-8029-20AE337F89F5}" type="presOf" srcId="{EBD7EF1C-C05A-46E0-A266-1C77B69CF39D}" destId="{40939451-66D1-43BE-AB5E-41C5B04B14A5}" srcOrd="0" destOrd="0" presId="urn:microsoft.com/office/officeart/2008/layout/AlternatingHexagons"/>
    <dgm:cxn modelId="{8D678C61-D0C5-4A95-A4FA-D024D9B2DC20}" srcId="{F7A71B21-C4C8-4023-A056-3F16FEE6153E}" destId="{6D2798DE-00E0-416E-AE2F-3D21A8C5E696}" srcOrd="0" destOrd="0" parTransId="{AF8C9C1E-B519-4EB8-9BFD-9CFEE533F011}" sibTransId="{CC9B33EB-512D-4CF0-91AA-88CBDFB3F1E6}"/>
    <dgm:cxn modelId="{FA600847-6B1B-4194-BFD0-F2B2C2992592}" type="presOf" srcId="{C0668F46-CBE1-412E-A8DF-4E096875C022}" destId="{EE4A6C96-87A9-43BC-BA80-9ACC665CC47C}" srcOrd="0" destOrd="0" presId="urn:microsoft.com/office/officeart/2008/layout/AlternatingHexagons"/>
    <dgm:cxn modelId="{7B4A8567-E43A-486D-9DB1-D90D46C2546D}" srcId="{C0668F46-CBE1-412E-A8DF-4E096875C022}" destId="{9BF067A4-FEC7-4AAF-A91B-749400EC2563}" srcOrd="3" destOrd="0" parTransId="{4A16F7F7-BE70-4C68-92A3-A79E432075F3}" sibTransId="{2A33447B-CEC7-4847-ABFA-E0305D970281}"/>
    <dgm:cxn modelId="{1A2F1D73-4ECA-4F3F-88DF-852D90224AC3}" type="presOf" srcId="{F7A71B21-C4C8-4023-A056-3F16FEE6153E}" destId="{54009657-CA91-464C-93A6-C7CDFF11FDEA}" srcOrd="0" destOrd="0" presId="urn:microsoft.com/office/officeart/2008/layout/AlternatingHexagons"/>
    <dgm:cxn modelId="{D82C1958-0A1B-41F2-9213-053B7FE23D13}" type="presOf" srcId="{65706F54-73AA-43C2-8C76-BFC9F2A7A811}" destId="{803DFC81-0DE5-4B09-9B8C-92C4B1CCC97F}" srcOrd="0" destOrd="0" presId="urn:microsoft.com/office/officeart/2008/layout/AlternatingHexagons"/>
    <dgm:cxn modelId="{71C1407C-A769-442A-A1CC-92D1F2927AAE}" type="presOf" srcId="{6D2798DE-00E0-416E-AE2F-3D21A8C5E696}" destId="{5DF6EEAF-2247-428A-AD67-1C53C2F8FB95}" srcOrd="0" destOrd="0" presId="urn:microsoft.com/office/officeart/2008/layout/AlternatingHexagons"/>
    <dgm:cxn modelId="{58E1B47D-992C-45D8-9DAB-C9A1AB4A97E4}" srcId="{C0668F46-CBE1-412E-A8DF-4E096875C022}" destId="{0634F1EB-13D0-4C02-8273-F3114C846C93}" srcOrd="2" destOrd="0" parTransId="{E5ECA90B-5DD7-458F-A421-229E50B93CDA}" sibTransId="{0BFD8518-D819-438D-A15A-195B91849BA5}"/>
    <dgm:cxn modelId="{00D6F78D-95DC-4B20-9022-574AD842628D}" srcId="{C0668F46-CBE1-412E-A8DF-4E096875C022}" destId="{F7A71B21-C4C8-4023-A056-3F16FEE6153E}" srcOrd="0" destOrd="0" parTransId="{3AA469CD-9FA7-44B9-861E-D0A150B2DF93}" sibTransId="{B66B53AD-9F56-4FAC-93A6-0438D8A01E12}"/>
    <dgm:cxn modelId="{79D347A0-2EA6-47BA-8473-2DD5D0C72096}" type="presOf" srcId="{0634F1EB-13D0-4C02-8273-F3114C846C93}" destId="{524DB242-93AF-4337-B019-2CB729BCC280}" srcOrd="0" destOrd="0" presId="urn:microsoft.com/office/officeart/2008/layout/AlternatingHexagons"/>
    <dgm:cxn modelId="{BB3485B4-99D4-481E-B3C4-44175AB4E5A6}" srcId="{C0668F46-CBE1-412E-A8DF-4E096875C022}" destId="{65706F54-73AA-43C2-8C76-BFC9F2A7A811}" srcOrd="1" destOrd="0" parTransId="{CF0F8B0F-4A19-4A86-B7BE-16AA5466146E}" sibTransId="{BE7F0C26-034D-4EDC-94C3-78DD9E604931}"/>
    <dgm:cxn modelId="{3FCA65D3-ABFA-4E9F-A0E0-BFF7B8DAE0B8}" type="presOf" srcId="{2A33447B-CEC7-4847-ABFA-E0305D970281}" destId="{303D31FA-5B65-426B-B4B4-9C363CC1DAE4}" srcOrd="0" destOrd="0" presId="urn:microsoft.com/office/officeart/2008/layout/AlternatingHexagons"/>
    <dgm:cxn modelId="{E28E5BEA-5B39-4D38-B012-1025EF9380FC}" srcId="{0634F1EB-13D0-4C02-8273-F3114C846C93}" destId="{EBD7EF1C-C05A-46E0-A266-1C77B69CF39D}" srcOrd="0" destOrd="0" parTransId="{EE198F1F-AF54-4E89-BC72-406A7DD80303}" sibTransId="{BDD5F82E-9AB0-419B-9D43-ED9FF4ED426E}"/>
    <dgm:cxn modelId="{79E8B5F7-4B0F-476A-AA22-A2A7A86E263E}" srcId="{65706F54-73AA-43C2-8C76-BFC9F2A7A811}" destId="{3A41834F-2A40-4724-95A5-72F885032B60}" srcOrd="0" destOrd="0" parTransId="{01B1148D-D3FC-49C4-953D-926DBEED469D}" sibTransId="{16D316FD-2ABF-4EE9-B04E-2EBF936780B0}"/>
    <dgm:cxn modelId="{FD644F29-75F8-4BDE-BB29-2D928A78E008}" type="presParOf" srcId="{EE4A6C96-87A9-43BC-BA80-9ACC665CC47C}" destId="{8E0A2666-F18F-4661-A451-999756F0C122}" srcOrd="0" destOrd="0" presId="urn:microsoft.com/office/officeart/2008/layout/AlternatingHexagons"/>
    <dgm:cxn modelId="{21E0A235-315B-4D24-BE49-5FA2A47DEFC2}" type="presParOf" srcId="{8E0A2666-F18F-4661-A451-999756F0C122}" destId="{54009657-CA91-464C-93A6-C7CDFF11FDEA}" srcOrd="0" destOrd="0" presId="urn:microsoft.com/office/officeart/2008/layout/AlternatingHexagons"/>
    <dgm:cxn modelId="{F08BF8C3-694B-46FE-97B1-DD3AA3B08FD8}" type="presParOf" srcId="{8E0A2666-F18F-4661-A451-999756F0C122}" destId="{5DF6EEAF-2247-428A-AD67-1C53C2F8FB95}" srcOrd="1" destOrd="0" presId="urn:microsoft.com/office/officeart/2008/layout/AlternatingHexagons"/>
    <dgm:cxn modelId="{C12E039C-E44D-45A8-A6C6-44BAFEE170F6}" type="presParOf" srcId="{8E0A2666-F18F-4661-A451-999756F0C122}" destId="{CAE7647A-6F83-4B10-814F-C782AC1E04BA}" srcOrd="2" destOrd="0" presId="urn:microsoft.com/office/officeart/2008/layout/AlternatingHexagons"/>
    <dgm:cxn modelId="{343C3D05-E364-4B7A-8228-DB45A2E208CD}" type="presParOf" srcId="{8E0A2666-F18F-4661-A451-999756F0C122}" destId="{5BA6803F-C67A-424E-9D36-89A568DEC18B}" srcOrd="3" destOrd="0" presId="urn:microsoft.com/office/officeart/2008/layout/AlternatingHexagons"/>
    <dgm:cxn modelId="{C438E5E5-73BF-454D-8062-DCDC576D8EDD}" type="presParOf" srcId="{8E0A2666-F18F-4661-A451-999756F0C122}" destId="{B6B066CE-8733-4ADC-9BA5-9EF753A87D43}" srcOrd="4" destOrd="0" presId="urn:microsoft.com/office/officeart/2008/layout/AlternatingHexagons"/>
    <dgm:cxn modelId="{31CE900C-65F8-4665-B1D7-E2E9466125C6}" type="presParOf" srcId="{EE4A6C96-87A9-43BC-BA80-9ACC665CC47C}" destId="{E60D50FD-4743-4527-8F67-5A9C8EECDDE0}" srcOrd="1" destOrd="0" presId="urn:microsoft.com/office/officeart/2008/layout/AlternatingHexagons"/>
    <dgm:cxn modelId="{567A5C1A-83CB-4828-9C98-D1B6287282C2}" type="presParOf" srcId="{EE4A6C96-87A9-43BC-BA80-9ACC665CC47C}" destId="{3D39928E-EB59-4A88-BCBA-7F6BE5CB16EC}" srcOrd="2" destOrd="0" presId="urn:microsoft.com/office/officeart/2008/layout/AlternatingHexagons"/>
    <dgm:cxn modelId="{710DB11F-BE9D-4043-AEAB-F3CF983CDA51}" type="presParOf" srcId="{3D39928E-EB59-4A88-BCBA-7F6BE5CB16EC}" destId="{803DFC81-0DE5-4B09-9B8C-92C4B1CCC97F}" srcOrd="0" destOrd="0" presId="urn:microsoft.com/office/officeart/2008/layout/AlternatingHexagons"/>
    <dgm:cxn modelId="{ECD919A0-176D-40EC-A68F-7F9CBC5F22DA}" type="presParOf" srcId="{3D39928E-EB59-4A88-BCBA-7F6BE5CB16EC}" destId="{4FC1A69E-A76C-46F2-BF9C-31EC71B93F08}" srcOrd="1" destOrd="0" presId="urn:microsoft.com/office/officeart/2008/layout/AlternatingHexagons"/>
    <dgm:cxn modelId="{E8218004-3369-4F90-A025-FFD7E305A16D}" type="presParOf" srcId="{3D39928E-EB59-4A88-BCBA-7F6BE5CB16EC}" destId="{6C51DD3F-5C27-40D6-B29F-8BB6828358E9}" srcOrd="2" destOrd="0" presId="urn:microsoft.com/office/officeart/2008/layout/AlternatingHexagons"/>
    <dgm:cxn modelId="{9ED2EA35-722B-422C-A6F6-19C080F25A2F}" type="presParOf" srcId="{3D39928E-EB59-4A88-BCBA-7F6BE5CB16EC}" destId="{5D727CE2-608F-4F68-9FEF-17E8DB6E9425}" srcOrd="3" destOrd="0" presId="urn:microsoft.com/office/officeart/2008/layout/AlternatingHexagons"/>
    <dgm:cxn modelId="{E1DC7612-9EEF-4842-817A-C6C7A9EE6855}" type="presParOf" srcId="{3D39928E-EB59-4A88-BCBA-7F6BE5CB16EC}" destId="{8FB44237-179E-4AEB-B7D1-F8AAD3325896}" srcOrd="4" destOrd="0" presId="urn:microsoft.com/office/officeart/2008/layout/AlternatingHexagons"/>
    <dgm:cxn modelId="{538CF52A-0DED-4114-BAE1-ED7D8A18C80A}" type="presParOf" srcId="{EE4A6C96-87A9-43BC-BA80-9ACC665CC47C}" destId="{F61936D5-4874-4750-AB8A-116CC1CBA40E}" srcOrd="3" destOrd="0" presId="urn:microsoft.com/office/officeart/2008/layout/AlternatingHexagons"/>
    <dgm:cxn modelId="{6C69BE75-FC04-495C-9099-F5F7082C8142}" type="presParOf" srcId="{EE4A6C96-87A9-43BC-BA80-9ACC665CC47C}" destId="{CA4214C0-3B2A-4597-A55F-B575067E4EF7}" srcOrd="4" destOrd="0" presId="urn:microsoft.com/office/officeart/2008/layout/AlternatingHexagons"/>
    <dgm:cxn modelId="{39EB0594-5489-4B07-8733-0EC141F7E48D}" type="presParOf" srcId="{CA4214C0-3B2A-4597-A55F-B575067E4EF7}" destId="{524DB242-93AF-4337-B019-2CB729BCC280}" srcOrd="0" destOrd="0" presId="urn:microsoft.com/office/officeart/2008/layout/AlternatingHexagons"/>
    <dgm:cxn modelId="{CFAD5849-47E3-4815-AE0B-2326DF89B23C}" type="presParOf" srcId="{CA4214C0-3B2A-4597-A55F-B575067E4EF7}" destId="{40939451-66D1-43BE-AB5E-41C5B04B14A5}" srcOrd="1" destOrd="0" presId="urn:microsoft.com/office/officeart/2008/layout/AlternatingHexagons"/>
    <dgm:cxn modelId="{01C86E71-0B84-4A90-A617-C924007EE7BE}" type="presParOf" srcId="{CA4214C0-3B2A-4597-A55F-B575067E4EF7}" destId="{585032F3-37EB-41F9-A062-891832054F22}" srcOrd="2" destOrd="0" presId="urn:microsoft.com/office/officeart/2008/layout/AlternatingHexagons"/>
    <dgm:cxn modelId="{35A8F033-A8C3-4F46-99FF-47705B8F0CC5}" type="presParOf" srcId="{CA4214C0-3B2A-4597-A55F-B575067E4EF7}" destId="{2282C48E-B114-4162-B0CB-493DA22B8B96}" srcOrd="3" destOrd="0" presId="urn:microsoft.com/office/officeart/2008/layout/AlternatingHexagons"/>
    <dgm:cxn modelId="{1562DB4B-9D7E-4FB3-8342-FFC9EE5EA848}" type="presParOf" srcId="{CA4214C0-3B2A-4597-A55F-B575067E4EF7}" destId="{81B628B8-09F5-459D-B8AD-DB98604976B7}" srcOrd="4" destOrd="0" presId="urn:microsoft.com/office/officeart/2008/layout/AlternatingHexagons"/>
    <dgm:cxn modelId="{BB8448E5-C6AB-4AFA-BB62-69CF6249B807}" type="presParOf" srcId="{EE4A6C96-87A9-43BC-BA80-9ACC665CC47C}" destId="{A74C87D2-9A53-4D73-92B6-F833FA850511}" srcOrd="5" destOrd="0" presId="urn:microsoft.com/office/officeart/2008/layout/AlternatingHexagons"/>
    <dgm:cxn modelId="{BB6B839B-0CC5-4F5D-B990-FBCD3D342669}" type="presParOf" srcId="{EE4A6C96-87A9-43BC-BA80-9ACC665CC47C}" destId="{BE22C814-4C7E-450B-AE4A-AA7FE4879937}" srcOrd="6" destOrd="0" presId="urn:microsoft.com/office/officeart/2008/layout/AlternatingHexagons"/>
    <dgm:cxn modelId="{43CE9454-5E2E-4260-8BB0-FE11699ECE02}" type="presParOf" srcId="{BE22C814-4C7E-450B-AE4A-AA7FE4879937}" destId="{5E094991-87F0-4DA2-B4BD-6FB37913AB20}" srcOrd="0" destOrd="0" presId="urn:microsoft.com/office/officeart/2008/layout/AlternatingHexagons"/>
    <dgm:cxn modelId="{4E95DEFF-C16D-4B7A-85CB-47F7426C2555}" type="presParOf" srcId="{BE22C814-4C7E-450B-AE4A-AA7FE4879937}" destId="{8906C022-C8A6-46D7-B6CA-F6C016683D76}" srcOrd="1" destOrd="0" presId="urn:microsoft.com/office/officeart/2008/layout/AlternatingHexagons"/>
    <dgm:cxn modelId="{10D59C78-1AAD-4213-B6F1-63F529404D47}" type="presParOf" srcId="{BE22C814-4C7E-450B-AE4A-AA7FE4879937}" destId="{DC8707C9-DEDA-4ACE-9E27-EAEAE2F6886C}" srcOrd="2" destOrd="0" presId="urn:microsoft.com/office/officeart/2008/layout/AlternatingHexagons"/>
    <dgm:cxn modelId="{FEAA2B40-A787-400A-84E3-007FB84A63E6}" type="presParOf" srcId="{BE22C814-4C7E-450B-AE4A-AA7FE4879937}" destId="{7636C532-8988-44B9-8659-896BBBB3BA1D}" srcOrd="3" destOrd="0" presId="urn:microsoft.com/office/officeart/2008/layout/AlternatingHexagons"/>
    <dgm:cxn modelId="{00EDE18B-E8F7-4FDF-871C-C460D0513388}" type="presParOf" srcId="{BE22C814-4C7E-450B-AE4A-AA7FE4879937}" destId="{303D31FA-5B65-426B-B4B4-9C363CC1DAE4}" srcOrd="4" destOrd="0" presId="urn:microsoft.com/office/officeart/2008/layout/AlternatingHexagon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66C7707-119A-4225-8DB5-9E27EB78E01D}"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US"/>
        </a:p>
      </dgm:t>
    </dgm:pt>
    <dgm:pt modelId="{6962B25E-577F-475D-994B-83C1DF6E5C30}">
      <dgm:prSet phldrT="[Text]"/>
      <dgm:spPr/>
      <dgm:t>
        <a:bodyPr/>
        <a:lstStyle/>
        <a:p>
          <a:r>
            <a:rPr lang="en-US" b="1" dirty="0"/>
            <a:t>Investigated customer spending behaviors within K-Means clusters. Identified distinct segment preferences and tendencies.</a:t>
          </a:r>
        </a:p>
      </dgm:t>
    </dgm:pt>
    <dgm:pt modelId="{95D36613-FDB1-4FBF-B2B3-8F541C8E47E6}" type="parTrans" cxnId="{D26AE9EF-858C-4EFA-B48A-8584919DEF54}">
      <dgm:prSet/>
      <dgm:spPr/>
      <dgm:t>
        <a:bodyPr/>
        <a:lstStyle/>
        <a:p>
          <a:endParaRPr lang="en-US" b="1"/>
        </a:p>
      </dgm:t>
    </dgm:pt>
    <dgm:pt modelId="{7D9E33A7-9D98-4108-B2F2-02D56842D323}" type="sibTrans" cxnId="{D26AE9EF-858C-4EFA-B48A-8584919DEF54}">
      <dgm:prSet/>
      <dgm:spPr/>
      <dgm:t>
        <a:bodyPr/>
        <a:lstStyle/>
        <a:p>
          <a:endParaRPr lang="en-US" b="1"/>
        </a:p>
      </dgm:t>
    </dgm:pt>
    <dgm:pt modelId="{78704B8B-DAE7-4B52-B1AB-E257D2D1CED2}">
      <dgm:prSet phldrT="[Text]"/>
      <dgm:spPr/>
      <dgm:t>
        <a:bodyPr/>
        <a:lstStyle/>
        <a:p>
          <a:r>
            <a:rPr lang="en-US" b="1" dirty="0"/>
            <a:t>Removed irrelevant features, scaled data, and applied dimensionality reduction. Ensured data was suitable for clustering and analysis.</a:t>
          </a:r>
        </a:p>
      </dgm:t>
    </dgm:pt>
    <dgm:pt modelId="{9B2D2660-F296-4C9D-930C-972312679719}" type="parTrans" cxnId="{96E08522-AF4C-4854-B05B-4C2720673A73}">
      <dgm:prSet/>
      <dgm:spPr/>
      <dgm:t>
        <a:bodyPr/>
        <a:lstStyle/>
        <a:p>
          <a:endParaRPr lang="en-US" b="1"/>
        </a:p>
      </dgm:t>
    </dgm:pt>
    <dgm:pt modelId="{05903DC7-E2F6-4841-973B-BF659C817A2F}" type="sibTrans" cxnId="{96E08522-AF4C-4854-B05B-4C2720673A73}">
      <dgm:prSet/>
      <dgm:spPr/>
      <dgm:t>
        <a:bodyPr/>
        <a:lstStyle/>
        <a:p>
          <a:endParaRPr lang="en-US" b="1"/>
        </a:p>
      </dgm:t>
    </dgm:pt>
    <dgm:pt modelId="{9113A715-5313-46D0-A8B7-0D899FE11979}">
      <dgm:prSet phldrT="[Text]"/>
      <dgm:spPr/>
      <dgm:t>
        <a:bodyPr/>
        <a:lstStyle/>
        <a:p>
          <a:r>
            <a:rPr lang="en-US" b="1" dirty="0"/>
            <a:t>Examined customer segments from different clustering algorithms. Compared segmentation patterns across multiple methods.</a:t>
          </a:r>
        </a:p>
      </dgm:t>
    </dgm:pt>
    <dgm:pt modelId="{A9A390AA-5D1F-4669-B0AD-22CC737974A4}" type="sibTrans" cxnId="{CD48523F-5DC9-41BA-ADDC-39C1C2B64DA4}">
      <dgm:prSet/>
      <dgm:spPr/>
      <dgm:t>
        <a:bodyPr/>
        <a:lstStyle/>
        <a:p>
          <a:endParaRPr lang="en-US" b="1"/>
        </a:p>
      </dgm:t>
    </dgm:pt>
    <dgm:pt modelId="{5E3813E0-05B5-4CD5-8B9B-74D986132025}" type="parTrans" cxnId="{CD48523F-5DC9-41BA-ADDC-39C1C2B64DA4}">
      <dgm:prSet/>
      <dgm:spPr/>
      <dgm:t>
        <a:bodyPr/>
        <a:lstStyle/>
        <a:p>
          <a:endParaRPr lang="en-US" b="1"/>
        </a:p>
      </dgm:t>
    </dgm:pt>
    <dgm:pt modelId="{16E7F934-DE45-43E7-97A1-5B278A74B562}">
      <dgm:prSet phldrT="[Text]"/>
      <dgm:spPr/>
      <dgm:t>
        <a:bodyPr/>
        <a:lstStyle/>
        <a:p>
          <a:r>
            <a:rPr lang="en-US" b="1" dirty="0"/>
            <a:t>Analyzed spending patterns in hierarchical clusters. Compared with K-Means results for deeper insights.</a:t>
          </a:r>
        </a:p>
      </dgm:t>
    </dgm:pt>
    <dgm:pt modelId="{FC63860B-7E2A-49C9-8880-7533291A59CD}" type="sibTrans" cxnId="{FDE7D8B4-C2DC-4A64-A113-E15659AA8B3D}">
      <dgm:prSet/>
      <dgm:spPr/>
      <dgm:t>
        <a:bodyPr/>
        <a:lstStyle/>
        <a:p>
          <a:endParaRPr lang="en-US"/>
        </a:p>
      </dgm:t>
    </dgm:pt>
    <dgm:pt modelId="{E6F11255-CF67-4AE3-8550-9C82BC37FA2C}" type="parTrans" cxnId="{FDE7D8B4-C2DC-4A64-A113-E15659AA8B3D}">
      <dgm:prSet/>
      <dgm:spPr/>
      <dgm:t>
        <a:bodyPr/>
        <a:lstStyle/>
        <a:p>
          <a:endParaRPr lang="en-US"/>
        </a:p>
      </dgm:t>
    </dgm:pt>
    <dgm:pt modelId="{167254E0-4097-4B5B-839E-9F3FA1C8347F}" type="pres">
      <dgm:prSet presAssocID="{366C7707-119A-4225-8DB5-9E27EB78E01D}" presName="outerComposite" presStyleCnt="0">
        <dgm:presLayoutVars>
          <dgm:chMax val="5"/>
          <dgm:dir/>
          <dgm:resizeHandles val="exact"/>
        </dgm:presLayoutVars>
      </dgm:prSet>
      <dgm:spPr/>
    </dgm:pt>
    <dgm:pt modelId="{AF6A27AE-C11F-4D3A-AC6D-345EB9F9CF7C}" type="pres">
      <dgm:prSet presAssocID="{366C7707-119A-4225-8DB5-9E27EB78E01D}" presName="dummyMaxCanvas" presStyleCnt="0">
        <dgm:presLayoutVars/>
      </dgm:prSet>
      <dgm:spPr/>
    </dgm:pt>
    <dgm:pt modelId="{9390E13A-F75B-46D5-A436-94614C499A21}" type="pres">
      <dgm:prSet presAssocID="{366C7707-119A-4225-8DB5-9E27EB78E01D}" presName="FourNodes_1" presStyleLbl="node1" presStyleIdx="0" presStyleCnt="4">
        <dgm:presLayoutVars>
          <dgm:bulletEnabled val="1"/>
        </dgm:presLayoutVars>
      </dgm:prSet>
      <dgm:spPr/>
    </dgm:pt>
    <dgm:pt modelId="{D692D3E3-4237-4EBF-B077-D8A93B2B0D35}" type="pres">
      <dgm:prSet presAssocID="{366C7707-119A-4225-8DB5-9E27EB78E01D}" presName="FourNodes_2" presStyleLbl="node1" presStyleIdx="1" presStyleCnt="4">
        <dgm:presLayoutVars>
          <dgm:bulletEnabled val="1"/>
        </dgm:presLayoutVars>
      </dgm:prSet>
      <dgm:spPr/>
    </dgm:pt>
    <dgm:pt modelId="{5FDD72A5-CD3E-4761-9D5C-E714703A01AD}" type="pres">
      <dgm:prSet presAssocID="{366C7707-119A-4225-8DB5-9E27EB78E01D}" presName="FourNodes_3" presStyleLbl="node1" presStyleIdx="2" presStyleCnt="4">
        <dgm:presLayoutVars>
          <dgm:bulletEnabled val="1"/>
        </dgm:presLayoutVars>
      </dgm:prSet>
      <dgm:spPr/>
    </dgm:pt>
    <dgm:pt modelId="{9A8C9CC1-D178-4FE7-BD1C-C66F2658DBD4}" type="pres">
      <dgm:prSet presAssocID="{366C7707-119A-4225-8DB5-9E27EB78E01D}" presName="FourNodes_4" presStyleLbl="node1" presStyleIdx="3" presStyleCnt="4">
        <dgm:presLayoutVars>
          <dgm:bulletEnabled val="1"/>
        </dgm:presLayoutVars>
      </dgm:prSet>
      <dgm:spPr/>
    </dgm:pt>
    <dgm:pt modelId="{A241D027-A6F5-4D96-BFF2-2843B954A9EF}" type="pres">
      <dgm:prSet presAssocID="{366C7707-119A-4225-8DB5-9E27EB78E01D}" presName="FourConn_1-2" presStyleLbl="fgAccFollowNode1" presStyleIdx="0" presStyleCnt="3">
        <dgm:presLayoutVars>
          <dgm:bulletEnabled val="1"/>
        </dgm:presLayoutVars>
      </dgm:prSet>
      <dgm:spPr/>
    </dgm:pt>
    <dgm:pt modelId="{0CB1ED98-518A-4F21-B2C7-4D4899946F1A}" type="pres">
      <dgm:prSet presAssocID="{366C7707-119A-4225-8DB5-9E27EB78E01D}" presName="FourConn_2-3" presStyleLbl="fgAccFollowNode1" presStyleIdx="1" presStyleCnt="3">
        <dgm:presLayoutVars>
          <dgm:bulletEnabled val="1"/>
        </dgm:presLayoutVars>
      </dgm:prSet>
      <dgm:spPr/>
    </dgm:pt>
    <dgm:pt modelId="{222BF875-FCBF-41C2-8768-887451BE0EC1}" type="pres">
      <dgm:prSet presAssocID="{366C7707-119A-4225-8DB5-9E27EB78E01D}" presName="FourConn_3-4" presStyleLbl="fgAccFollowNode1" presStyleIdx="2" presStyleCnt="3">
        <dgm:presLayoutVars>
          <dgm:bulletEnabled val="1"/>
        </dgm:presLayoutVars>
      </dgm:prSet>
      <dgm:spPr/>
    </dgm:pt>
    <dgm:pt modelId="{E2AC6097-854D-46BA-B610-12297E3A408E}" type="pres">
      <dgm:prSet presAssocID="{366C7707-119A-4225-8DB5-9E27EB78E01D}" presName="FourNodes_1_text" presStyleLbl="node1" presStyleIdx="3" presStyleCnt="4">
        <dgm:presLayoutVars>
          <dgm:bulletEnabled val="1"/>
        </dgm:presLayoutVars>
      </dgm:prSet>
      <dgm:spPr/>
    </dgm:pt>
    <dgm:pt modelId="{0FCFAFF4-189F-4D92-A698-BDAED96829CE}" type="pres">
      <dgm:prSet presAssocID="{366C7707-119A-4225-8DB5-9E27EB78E01D}" presName="FourNodes_2_text" presStyleLbl="node1" presStyleIdx="3" presStyleCnt="4">
        <dgm:presLayoutVars>
          <dgm:bulletEnabled val="1"/>
        </dgm:presLayoutVars>
      </dgm:prSet>
      <dgm:spPr/>
    </dgm:pt>
    <dgm:pt modelId="{7EA5DD44-97BD-4179-BFE0-F70BD7CB6344}" type="pres">
      <dgm:prSet presAssocID="{366C7707-119A-4225-8DB5-9E27EB78E01D}" presName="FourNodes_3_text" presStyleLbl="node1" presStyleIdx="3" presStyleCnt="4">
        <dgm:presLayoutVars>
          <dgm:bulletEnabled val="1"/>
        </dgm:presLayoutVars>
      </dgm:prSet>
      <dgm:spPr/>
    </dgm:pt>
    <dgm:pt modelId="{6A026A03-7EA5-44ED-98B0-98C886157F4C}" type="pres">
      <dgm:prSet presAssocID="{366C7707-119A-4225-8DB5-9E27EB78E01D}" presName="FourNodes_4_text" presStyleLbl="node1" presStyleIdx="3" presStyleCnt="4">
        <dgm:presLayoutVars>
          <dgm:bulletEnabled val="1"/>
        </dgm:presLayoutVars>
      </dgm:prSet>
      <dgm:spPr/>
    </dgm:pt>
  </dgm:ptLst>
  <dgm:cxnLst>
    <dgm:cxn modelId="{72146200-8925-44D7-9915-97B6BE7384EB}" type="presOf" srcId="{6962B25E-577F-475D-994B-83C1DF6E5C30}" destId="{7EA5DD44-97BD-4179-BFE0-F70BD7CB6344}" srcOrd="1" destOrd="0" presId="urn:microsoft.com/office/officeart/2005/8/layout/vProcess5"/>
    <dgm:cxn modelId="{ABF4C204-A193-42B4-86CB-8FA7D665E978}" type="presOf" srcId="{16E7F934-DE45-43E7-97A1-5B278A74B562}" destId="{9A8C9CC1-D178-4FE7-BD1C-C66F2658DBD4}" srcOrd="0" destOrd="0" presId="urn:microsoft.com/office/officeart/2005/8/layout/vProcess5"/>
    <dgm:cxn modelId="{96E08522-AF4C-4854-B05B-4C2720673A73}" srcId="{366C7707-119A-4225-8DB5-9E27EB78E01D}" destId="{78704B8B-DAE7-4B52-B1AB-E257D2D1CED2}" srcOrd="0" destOrd="0" parTransId="{9B2D2660-F296-4C9D-930C-972312679719}" sibTransId="{05903DC7-E2F6-4841-973B-BF659C817A2F}"/>
    <dgm:cxn modelId="{CD48523F-5DC9-41BA-ADDC-39C1C2B64DA4}" srcId="{366C7707-119A-4225-8DB5-9E27EB78E01D}" destId="{9113A715-5313-46D0-A8B7-0D899FE11979}" srcOrd="1" destOrd="0" parTransId="{5E3813E0-05B5-4CD5-8B9B-74D986132025}" sibTransId="{A9A390AA-5D1F-4669-B0AD-22CC737974A4}"/>
    <dgm:cxn modelId="{718CF05F-C1DE-4175-9A65-1016E2B3431A}" type="presOf" srcId="{16E7F934-DE45-43E7-97A1-5B278A74B562}" destId="{6A026A03-7EA5-44ED-98B0-98C886157F4C}" srcOrd="1" destOrd="0" presId="urn:microsoft.com/office/officeart/2005/8/layout/vProcess5"/>
    <dgm:cxn modelId="{EE1C7773-9696-40E0-BDBA-108398ADDBBA}" type="presOf" srcId="{9113A715-5313-46D0-A8B7-0D899FE11979}" destId="{D692D3E3-4237-4EBF-B077-D8A93B2B0D35}" srcOrd="0" destOrd="0" presId="urn:microsoft.com/office/officeart/2005/8/layout/vProcess5"/>
    <dgm:cxn modelId="{ADBC9D7B-1628-4434-830E-095026354EF5}" type="presOf" srcId="{A9A390AA-5D1F-4669-B0AD-22CC737974A4}" destId="{0CB1ED98-518A-4F21-B2C7-4D4899946F1A}" srcOrd="0" destOrd="0" presId="urn:microsoft.com/office/officeart/2005/8/layout/vProcess5"/>
    <dgm:cxn modelId="{F3890D83-5942-4D99-85DE-4E866C07E32F}" type="presOf" srcId="{05903DC7-E2F6-4841-973B-BF659C817A2F}" destId="{A241D027-A6F5-4D96-BFF2-2843B954A9EF}" srcOrd="0" destOrd="0" presId="urn:microsoft.com/office/officeart/2005/8/layout/vProcess5"/>
    <dgm:cxn modelId="{98D57B95-94BB-421E-956D-7E884AA3FB65}" type="presOf" srcId="{6962B25E-577F-475D-994B-83C1DF6E5C30}" destId="{5FDD72A5-CD3E-4761-9D5C-E714703A01AD}" srcOrd="0" destOrd="0" presId="urn:microsoft.com/office/officeart/2005/8/layout/vProcess5"/>
    <dgm:cxn modelId="{618598B3-34F1-4126-8409-4FC715B0C462}" type="presOf" srcId="{9113A715-5313-46D0-A8B7-0D899FE11979}" destId="{0FCFAFF4-189F-4D92-A698-BDAED96829CE}" srcOrd="1" destOrd="0" presId="urn:microsoft.com/office/officeart/2005/8/layout/vProcess5"/>
    <dgm:cxn modelId="{FDE7D8B4-C2DC-4A64-A113-E15659AA8B3D}" srcId="{366C7707-119A-4225-8DB5-9E27EB78E01D}" destId="{16E7F934-DE45-43E7-97A1-5B278A74B562}" srcOrd="3" destOrd="0" parTransId="{E6F11255-CF67-4AE3-8550-9C82BC37FA2C}" sibTransId="{FC63860B-7E2A-49C9-8880-7533291A59CD}"/>
    <dgm:cxn modelId="{188785B8-9882-4847-A08F-577E89334270}" type="presOf" srcId="{78704B8B-DAE7-4B52-B1AB-E257D2D1CED2}" destId="{9390E13A-F75B-46D5-A436-94614C499A21}" srcOrd="0" destOrd="0" presId="urn:microsoft.com/office/officeart/2005/8/layout/vProcess5"/>
    <dgm:cxn modelId="{AF8AB6B8-BA44-43A9-898B-EA7CB3ABA91E}" type="presOf" srcId="{7D9E33A7-9D98-4108-B2F2-02D56842D323}" destId="{222BF875-FCBF-41C2-8768-887451BE0EC1}" srcOrd="0" destOrd="0" presId="urn:microsoft.com/office/officeart/2005/8/layout/vProcess5"/>
    <dgm:cxn modelId="{2E1BCBB8-C36C-4A5F-93C5-D155D420C69B}" type="presOf" srcId="{366C7707-119A-4225-8DB5-9E27EB78E01D}" destId="{167254E0-4097-4B5B-839E-9F3FA1C8347F}" srcOrd="0" destOrd="0" presId="urn:microsoft.com/office/officeart/2005/8/layout/vProcess5"/>
    <dgm:cxn modelId="{D26AE9EF-858C-4EFA-B48A-8584919DEF54}" srcId="{366C7707-119A-4225-8DB5-9E27EB78E01D}" destId="{6962B25E-577F-475D-994B-83C1DF6E5C30}" srcOrd="2" destOrd="0" parTransId="{95D36613-FDB1-4FBF-B2B3-8F541C8E47E6}" sibTransId="{7D9E33A7-9D98-4108-B2F2-02D56842D323}"/>
    <dgm:cxn modelId="{4C3256F3-82F3-4103-9271-179BB706A356}" type="presOf" srcId="{78704B8B-DAE7-4B52-B1AB-E257D2D1CED2}" destId="{E2AC6097-854D-46BA-B610-12297E3A408E}" srcOrd="1" destOrd="0" presId="urn:microsoft.com/office/officeart/2005/8/layout/vProcess5"/>
    <dgm:cxn modelId="{B56A23B8-C6EF-4304-9E23-F2DB2FE02C2F}" type="presParOf" srcId="{167254E0-4097-4B5B-839E-9F3FA1C8347F}" destId="{AF6A27AE-C11F-4D3A-AC6D-345EB9F9CF7C}" srcOrd="0" destOrd="0" presId="urn:microsoft.com/office/officeart/2005/8/layout/vProcess5"/>
    <dgm:cxn modelId="{D5FFE2D1-7022-4940-9923-2F08850DE52F}" type="presParOf" srcId="{167254E0-4097-4B5B-839E-9F3FA1C8347F}" destId="{9390E13A-F75B-46D5-A436-94614C499A21}" srcOrd="1" destOrd="0" presId="urn:microsoft.com/office/officeart/2005/8/layout/vProcess5"/>
    <dgm:cxn modelId="{05CD2735-5A9B-474A-8B1E-6336FF28988C}" type="presParOf" srcId="{167254E0-4097-4B5B-839E-9F3FA1C8347F}" destId="{D692D3E3-4237-4EBF-B077-D8A93B2B0D35}" srcOrd="2" destOrd="0" presId="urn:microsoft.com/office/officeart/2005/8/layout/vProcess5"/>
    <dgm:cxn modelId="{E75DF390-D672-4512-98A5-4A508D42E547}" type="presParOf" srcId="{167254E0-4097-4B5B-839E-9F3FA1C8347F}" destId="{5FDD72A5-CD3E-4761-9D5C-E714703A01AD}" srcOrd="3" destOrd="0" presId="urn:microsoft.com/office/officeart/2005/8/layout/vProcess5"/>
    <dgm:cxn modelId="{5FD721C9-7240-48CF-990F-366BEB642C1F}" type="presParOf" srcId="{167254E0-4097-4B5B-839E-9F3FA1C8347F}" destId="{9A8C9CC1-D178-4FE7-BD1C-C66F2658DBD4}" srcOrd="4" destOrd="0" presId="urn:microsoft.com/office/officeart/2005/8/layout/vProcess5"/>
    <dgm:cxn modelId="{A6F825BE-960E-4A65-B21C-60F7ADB159D6}" type="presParOf" srcId="{167254E0-4097-4B5B-839E-9F3FA1C8347F}" destId="{A241D027-A6F5-4D96-BFF2-2843B954A9EF}" srcOrd="5" destOrd="0" presId="urn:microsoft.com/office/officeart/2005/8/layout/vProcess5"/>
    <dgm:cxn modelId="{6E8B2B79-35CC-46DB-8368-8B3B6985C5A8}" type="presParOf" srcId="{167254E0-4097-4B5B-839E-9F3FA1C8347F}" destId="{0CB1ED98-518A-4F21-B2C7-4D4899946F1A}" srcOrd="6" destOrd="0" presId="urn:microsoft.com/office/officeart/2005/8/layout/vProcess5"/>
    <dgm:cxn modelId="{026EC33E-87F6-4345-93BF-1462E3BEA5EE}" type="presParOf" srcId="{167254E0-4097-4B5B-839E-9F3FA1C8347F}" destId="{222BF875-FCBF-41C2-8768-887451BE0EC1}" srcOrd="7" destOrd="0" presId="urn:microsoft.com/office/officeart/2005/8/layout/vProcess5"/>
    <dgm:cxn modelId="{286E589F-A621-4956-B640-8218B2C6EC2E}" type="presParOf" srcId="{167254E0-4097-4B5B-839E-9F3FA1C8347F}" destId="{E2AC6097-854D-46BA-B610-12297E3A408E}" srcOrd="8" destOrd="0" presId="urn:microsoft.com/office/officeart/2005/8/layout/vProcess5"/>
    <dgm:cxn modelId="{2AB29019-72F3-469A-BFB8-753063A669F2}" type="presParOf" srcId="{167254E0-4097-4B5B-839E-9F3FA1C8347F}" destId="{0FCFAFF4-189F-4D92-A698-BDAED96829CE}" srcOrd="9" destOrd="0" presId="urn:microsoft.com/office/officeart/2005/8/layout/vProcess5"/>
    <dgm:cxn modelId="{5EE0A761-3D97-4D37-AF6B-2B0F1BE3BC43}" type="presParOf" srcId="{167254E0-4097-4B5B-839E-9F3FA1C8347F}" destId="{7EA5DD44-97BD-4179-BFE0-F70BD7CB6344}" srcOrd="10" destOrd="0" presId="urn:microsoft.com/office/officeart/2005/8/layout/vProcess5"/>
    <dgm:cxn modelId="{D8F2DF78-101F-488B-B8AE-89570EE3F59A}" type="presParOf" srcId="{167254E0-4097-4B5B-839E-9F3FA1C8347F}" destId="{6A026A03-7EA5-44ED-98B0-98C886157F4C}"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66C7707-119A-4225-8DB5-9E27EB78E01D}"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US"/>
        </a:p>
      </dgm:t>
    </dgm:pt>
    <dgm:pt modelId="{6962B25E-577F-475D-994B-83C1DF6E5C30}">
      <dgm:prSet phldrT="[Text]"/>
      <dgm:spPr/>
      <dgm:t>
        <a:bodyPr/>
        <a:lstStyle/>
        <a:p>
          <a:r>
            <a:rPr lang="en-US" b="1" dirty="0"/>
            <a:t>Identified key customer trends and segments. Provided recommendations for targeted marketing and resource allocation.</a:t>
          </a:r>
        </a:p>
      </dgm:t>
    </dgm:pt>
    <dgm:pt modelId="{95D36613-FDB1-4FBF-B2B3-8F541C8E47E6}" type="parTrans" cxnId="{D26AE9EF-858C-4EFA-B48A-8584919DEF54}">
      <dgm:prSet/>
      <dgm:spPr/>
      <dgm:t>
        <a:bodyPr/>
        <a:lstStyle/>
        <a:p>
          <a:endParaRPr lang="en-US" b="1"/>
        </a:p>
      </dgm:t>
    </dgm:pt>
    <dgm:pt modelId="{7D9E33A7-9D98-4108-B2F2-02D56842D323}" type="sibTrans" cxnId="{D26AE9EF-858C-4EFA-B48A-8584919DEF54}">
      <dgm:prSet/>
      <dgm:spPr/>
      <dgm:t>
        <a:bodyPr/>
        <a:lstStyle/>
        <a:p>
          <a:endParaRPr lang="en-US" b="1"/>
        </a:p>
      </dgm:t>
    </dgm:pt>
    <dgm:pt modelId="{78704B8B-DAE7-4B52-B1AB-E257D2D1CED2}">
      <dgm:prSet phldrT="[Text]"/>
      <dgm:spPr/>
      <dgm:t>
        <a:bodyPr/>
        <a:lstStyle/>
        <a:p>
          <a:r>
            <a:rPr lang="en-US" b="1" dirty="0"/>
            <a:t>Evaluated Gaussian Mixture clusters and their ability to capture spending trends. Assessed effectiveness in modeling data distributions.</a:t>
          </a:r>
        </a:p>
      </dgm:t>
    </dgm:pt>
    <dgm:pt modelId="{9B2D2660-F296-4C9D-930C-972312679719}" type="parTrans" cxnId="{96E08522-AF4C-4854-B05B-4C2720673A73}">
      <dgm:prSet/>
      <dgm:spPr/>
      <dgm:t>
        <a:bodyPr/>
        <a:lstStyle/>
        <a:p>
          <a:endParaRPr lang="en-US" b="1"/>
        </a:p>
      </dgm:t>
    </dgm:pt>
    <dgm:pt modelId="{05903DC7-E2F6-4841-973B-BF659C817A2F}" type="sibTrans" cxnId="{96E08522-AF4C-4854-B05B-4C2720673A73}">
      <dgm:prSet/>
      <dgm:spPr/>
      <dgm:t>
        <a:bodyPr/>
        <a:lstStyle/>
        <a:p>
          <a:endParaRPr lang="en-US" b="1"/>
        </a:p>
      </dgm:t>
    </dgm:pt>
    <dgm:pt modelId="{9113A715-5313-46D0-A8B7-0D899FE11979}">
      <dgm:prSet phldrT="[Text]"/>
      <dgm:spPr/>
      <dgm:t>
        <a:bodyPr/>
        <a:lstStyle/>
        <a:p>
          <a:r>
            <a:rPr lang="en-US" b="1" dirty="0"/>
            <a:t>Analyzed density-based clusters and identified outliers. Explored implications of outliers for business decision-making.</a:t>
          </a:r>
        </a:p>
      </dgm:t>
    </dgm:pt>
    <dgm:pt modelId="{A9A390AA-5D1F-4669-B0AD-22CC737974A4}" type="sibTrans" cxnId="{CD48523F-5DC9-41BA-ADDC-39C1C2B64DA4}">
      <dgm:prSet/>
      <dgm:spPr/>
      <dgm:t>
        <a:bodyPr/>
        <a:lstStyle/>
        <a:p>
          <a:endParaRPr lang="en-US" b="1"/>
        </a:p>
      </dgm:t>
    </dgm:pt>
    <dgm:pt modelId="{5E3813E0-05B5-4CD5-8B9B-74D986132025}" type="parTrans" cxnId="{CD48523F-5DC9-41BA-ADDC-39C1C2B64DA4}">
      <dgm:prSet/>
      <dgm:spPr/>
      <dgm:t>
        <a:bodyPr/>
        <a:lstStyle/>
        <a:p>
          <a:endParaRPr lang="en-US" b="1"/>
        </a:p>
      </dgm:t>
    </dgm:pt>
    <dgm:pt modelId="{167254E0-4097-4B5B-839E-9F3FA1C8347F}" type="pres">
      <dgm:prSet presAssocID="{366C7707-119A-4225-8DB5-9E27EB78E01D}" presName="outerComposite" presStyleCnt="0">
        <dgm:presLayoutVars>
          <dgm:chMax val="5"/>
          <dgm:dir/>
          <dgm:resizeHandles val="exact"/>
        </dgm:presLayoutVars>
      </dgm:prSet>
      <dgm:spPr/>
    </dgm:pt>
    <dgm:pt modelId="{AF6A27AE-C11F-4D3A-AC6D-345EB9F9CF7C}" type="pres">
      <dgm:prSet presAssocID="{366C7707-119A-4225-8DB5-9E27EB78E01D}" presName="dummyMaxCanvas" presStyleCnt="0">
        <dgm:presLayoutVars/>
      </dgm:prSet>
      <dgm:spPr/>
    </dgm:pt>
    <dgm:pt modelId="{A8355833-D7F1-4340-94BB-4FE2F5FCD48C}" type="pres">
      <dgm:prSet presAssocID="{366C7707-119A-4225-8DB5-9E27EB78E01D}" presName="ThreeNodes_1" presStyleLbl="node1" presStyleIdx="0" presStyleCnt="3">
        <dgm:presLayoutVars>
          <dgm:bulletEnabled val="1"/>
        </dgm:presLayoutVars>
      </dgm:prSet>
      <dgm:spPr/>
    </dgm:pt>
    <dgm:pt modelId="{8AC24004-43F8-4442-8616-8AEA3FCF96BC}" type="pres">
      <dgm:prSet presAssocID="{366C7707-119A-4225-8DB5-9E27EB78E01D}" presName="ThreeNodes_2" presStyleLbl="node1" presStyleIdx="1" presStyleCnt="3">
        <dgm:presLayoutVars>
          <dgm:bulletEnabled val="1"/>
        </dgm:presLayoutVars>
      </dgm:prSet>
      <dgm:spPr/>
    </dgm:pt>
    <dgm:pt modelId="{37327020-C93F-4B4B-9CAB-A152B94D24A4}" type="pres">
      <dgm:prSet presAssocID="{366C7707-119A-4225-8DB5-9E27EB78E01D}" presName="ThreeNodes_3" presStyleLbl="node1" presStyleIdx="2" presStyleCnt="3">
        <dgm:presLayoutVars>
          <dgm:bulletEnabled val="1"/>
        </dgm:presLayoutVars>
      </dgm:prSet>
      <dgm:spPr/>
    </dgm:pt>
    <dgm:pt modelId="{7B23AFA2-AC19-4E29-B4E4-D828771D7099}" type="pres">
      <dgm:prSet presAssocID="{366C7707-119A-4225-8DB5-9E27EB78E01D}" presName="ThreeConn_1-2" presStyleLbl="fgAccFollowNode1" presStyleIdx="0" presStyleCnt="2">
        <dgm:presLayoutVars>
          <dgm:bulletEnabled val="1"/>
        </dgm:presLayoutVars>
      </dgm:prSet>
      <dgm:spPr/>
    </dgm:pt>
    <dgm:pt modelId="{25486900-1DAF-403B-AA43-4148AC0855B7}" type="pres">
      <dgm:prSet presAssocID="{366C7707-119A-4225-8DB5-9E27EB78E01D}" presName="ThreeConn_2-3" presStyleLbl="fgAccFollowNode1" presStyleIdx="1" presStyleCnt="2">
        <dgm:presLayoutVars>
          <dgm:bulletEnabled val="1"/>
        </dgm:presLayoutVars>
      </dgm:prSet>
      <dgm:spPr/>
    </dgm:pt>
    <dgm:pt modelId="{EF7FEB84-8079-4968-B179-8A036A9D6168}" type="pres">
      <dgm:prSet presAssocID="{366C7707-119A-4225-8DB5-9E27EB78E01D}" presName="ThreeNodes_1_text" presStyleLbl="node1" presStyleIdx="2" presStyleCnt="3">
        <dgm:presLayoutVars>
          <dgm:bulletEnabled val="1"/>
        </dgm:presLayoutVars>
      </dgm:prSet>
      <dgm:spPr/>
    </dgm:pt>
    <dgm:pt modelId="{F40BD899-9BC0-49B8-AD65-907B07641FD7}" type="pres">
      <dgm:prSet presAssocID="{366C7707-119A-4225-8DB5-9E27EB78E01D}" presName="ThreeNodes_2_text" presStyleLbl="node1" presStyleIdx="2" presStyleCnt="3">
        <dgm:presLayoutVars>
          <dgm:bulletEnabled val="1"/>
        </dgm:presLayoutVars>
      </dgm:prSet>
      <dgm:spPr/>
    </dgm:pt>
    <dgm:pt modelId="{CD937107-F9DE-4F54-92BB-3BAFFABE750A}" type="pres">
      <dgm:prSet presAssocID="{366C7707-119A-4225-8DB5-9E27EB78E01D}" presName="ThreeNodes_3_text" presStyleLbl="node1" presStyleIdx="2" presStyleCnt="3">
        <dgm:presLayoutVars>
          <dgm:bulletEnabled val="1"/>
        </dgm:presLayoutVars>
      </dgm:prSet>
      <dgm:spPr/>
    </dgm:pt>
  </dgm:ptLst>
  <dgm:cxnLst>
    <dgm:cxn modelId="{96E08522-AF4C-4854-B05B-4C2720673A73}" srcId="{366C7707-119A-4225-8DB5-9E27EB78E01D}" destId="{78704B8B-DAE7-4B52-B1AB-E257D2D1CED2}" srcOrd="0" destOrd="0" parTransId="{9B2D2660-F296-4C9D-930C-972312679719}" sibTransId="{05903DC7-E2F6-4841-973B-BF659C817A2F}"/>
    <dgm:cxn modelId="{BC8E873C-3405-486F-B150-2E7E858BE74C}" type="presOf" srcId="{78704B8B-DAE7-4B52-B1AB-E257D2D1CED2}" destId="{EF7FEB84-8079-4968-B179-8A036A9D6168}" srcOrd="1" destOrd="0" presId="urn:microsoft.com/office/officeart/2005/8/layout/vProcess5"/>
    <dgm:cxn modelId="{CD48523F-5DC9-41BA-ADDC-39C1C2B64DA4}" srcId="{366C7707-119A-4225-8DB5-9E27EB78E01D}" destId="{9113A715-5313-46D0-A8B7-0D899FE11979}" srcOrd="1" destOrd="0" parTransId="{5E3813E0-05B5-4CD5-8B9B-74D986132025}" sibTransId="{A9A390AA-5D1F-4669-B0AD-22CC737974A4}"/>
    <dgm:cxn modelId="{04D9B96A-75EB-4BA1-8B23-2542FE0A4A08}" type="presOf" srcId="{9113A715-5313-46D0-A8B7-0D899FE11979}" destId="{8AC24004-43F8-4442-8616-8AEA3FCF96BC}" srcOrd="0" destOrd="0" presId="urn:microsoft.com/office/officeart/2005/8/layout/vProcess5"/>
    <dgm:cxn modelId="{105A5177-BD2F-4065-9678-77D524B4BE3F}" type="presOf" srcId="{05903DC7-E2F6-4841-973B-BF659C817A2F}" destId="{7B23AFA2-AC19-4E29-B4E4-D828771D7099}" srcOrd="0" destOrd="0" presId="urn:microsoft.com/office/officeart/2005/8/layout/vProcess5"/>
    <dgm:cxn modelId="{6342E757-8D01-41EA-8BE1-809907DD8930}" type="presOf" srcId="{9113A715-5313-46D0-A8B7-0D899FE11979}" destId="{F40BD899-9BC0-49B8-AD65-907B07641FD7}" srcOrd="1" destOrd="0" presId="urn:microsoft.com/office/officeart/2005/8/layout/vProcess5"/>
    <dgm:cxn modelId="{D858F995-B67D-45BE-9D5A-98A8174C998F}" type="presOf" srcId="{6962B25E-577F-475D-994B-83C1DF6E5C30}" destId="{CD937107-F9DE-4F54-92BB-3BAFFABE750A}" srcOrd="1" destOrd="0" presId="urn:microsoft.com/office/officeart/2005/8/layout/vProcess5"/>
    <dgm:cxn modelId="{C1B45499-ED26-4806-9430-D3274AB05B60}" type="presOf" srcId="{A9A390AA-5D1F-4669-B0AD-22CC737974A4}" destId="{25486900-1DAF-403B-AA43-4148AC0855B7}" srcOrd="0" destOrd="0" presId="urn:microsoft.com/office/officeart/2005/8/layout/vProcess5"/>
    <dgm:cxn modelId="{2E1BCBB8-C36C-4A5F-93C5-D155D420C69B}" type="presOf" srcId="{366C7707-119A-4225-8DB5-9E27EB78E01D}" destId="{167254E0-4097-4B5B-839E-9F3FA1C8347F}" srcOrd="0" destOrd="0" presId="urn:microsoft.com/office/officeart/2005/8/layout/vProcess5"/>
    <dgm:cxn modelId="{3D1996BA-6129-403F-B599-A0BD82A5C743}" type="presOf" srcId="{6962B25E-577F-475D-994B-83C1DF6E5C30}" destId="{37327020-C93F-4B4B-9CAB-A152B94D24A4}" srcOrd="0" destOrd="0" presId="urn:microsoft.com/office/officeart/2005/8/layout/vProcess5"/>
    <dgm:cxn modelId="{A198B5DC-919C-4625-82CE-67D07FB44582}" type="presOf" srcId="{78704B8B-DAE7-4B52-B1AB-E257D2D1CED2}" destId="{A8355833-D7F1-4340-94BB-4FE2F5FCD48C}" srcOrd="0" destOrd="0" presId="urn:microsoft.com/office/officeart/2005/8/layout/vProcess5"/>
    <dgm:cxn modelId="{D26AE9EF-858C-4EFA-B48A-8584919DEF54}" srcId="{366C7707-119A-4225-8DB5-9E27EB78E01D}" destId="{6962B25E-577F-475D-994B-83C1DF6E5C30}" srcOrd="2" destOrd="0" parTransId="{95D36613-FDB1-4FBF-B2B3-8F541C8E47E6}" sibTransId="{7D9E33A7-9D98-4108-B2F2-02D56842D323}"/>
    <dgm:cxn modelId="{B56A23B8-C6EF-4304-9E23-F2DB2FE02C2F}" type="presParOf" srcId="{167254E0-4097-4B5B-839E-9F3FA1C8347F}" destId="{AF6A27AE-C11F-4D3A-AC6D-345EB9F9CF7C}" srcOrd="0" destOrd="0" presId="urn:microsoft.com/office/officeart/2005/8/layout/vProcess5"/>
    <dgm:cxn modelId="{6521A7A0-D93C-4417-86CD-243865A798D5}" type="presParOf" srcId="{167254E0-4097-4B5B-839E-9F3FA1C8347F}" destId="{A8355833-D7F1-4340-94BB-4FE2F5FCD48C}" srcOrd="1" destOrd="0" presId="urn:microsoft.com/office/officeart/2005/8/layout/vProcess5"/>
    <dgm:cxn modelId="{2473D6A1-5804-4049-B549-3B6981D1FAE4}" type="presParOf" srcId="{167254E0-4097-4B5B-839E-9F3FA1C8347F}" destId="{8AC24004-43F8-4442-8616-8AEA3FCF96BC}" srcOrd="2" destOrd="0" presId="urn:microsoft.com/office/officeart/2005/8/layout/vProcess5"/>
    <dgm:cxn modelId="{9C27EA92-3D8F-4E1E-A7AC-9F3569F608B5}" type="presParOf" srcId="{167254E0-4097-4B5B-839E-9F3FA1C8347F}" destId="{37327020-C93F-4B4B-9CAB-A152B94D24A4}" srcOrd="3" destOrd="0" presId="urn:microsoft.com/office/officeart/2005/8/layout/vProcess5"/>
    <dgm:cxn modelId="{30703352-0926-4783-86DB-4B53F6ED572A}" type="presParOf" srcId="{167254E0-4097-4B5B-839E-9F3FA1C8347F}" destId="{7B23AFA2-AC19-4E29-B4E4-D828771D7099}" srcOrd="4" destOrd="0" presId="urn:microsoft.com/office/officeart/2005/8/layout/vProcess5"/>
    <dgm:cxn modelId="{DC033991-8358-4370-A245-BD69E980EB4E}" type="presParOf" srcId="{167254E0-4097-4B5B-839E-9F3FA1C8347F}" destId="{25486900-1DAF-403B-AA43-4148AC0855B7}" srcOrd="5" destOrd="0" presId="urn:microsoft.com/office/officeart/2005/8/layout/vProcess5"/>
    <dgm:cxn modelId="{36DF6AE5-67C8-44C2-A010-ED99BEEF055D}" type="presParOf" srcId="{167254E0-4097-4B5B-839E-9F3FA1C8347F}" destId="{EF7FEB84-8079-4968-B179-8A036A9D6168}" srcOrd="6" destOrd="0" presId="urn:microsoft.com/office/officeart/2005/8/layout/vProcess5"/>
    <dgm:cxn modelId="{87FEB9C8-CD56-43E1-8EEF-3E584539BEB1}" type="presParOf" srcId="{167254E0-4097-4B5B-839E-9F3FA1C8347F}" destId="{F40BD899-9BC0-49B8-AD65-907B07641FD7}" srcOrd="7" destOrd="0" presId="urn:microsoft.com/office/officeart/2005/8/layout/vProcess5"/>
    <dgm:cxn modelId="{9A9D775D-597A-457D-B42F-01B53B2A8A2A}" type="presParOf" srcId="{167254E0-4097-4B5B-839E-9F3FA1C8347F}" destId="{CD937107-F9DE-4F54-92BB-3BAFFABE750A}"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20E6D7A1-5675-4895-8A12-E0FD963ADB61}" type="doc">
      <dgm:prSet loTypeId="urn:microsoft.com/office/officeart/2005/8/layout/list1" loCatId="list" qsTypeId="urn:microsoft.com/office/officeart/2005/8/quickstyle/simple3" qsCatId="simple" csTypeId="urn:microsoft.com/office/officeart/2005/8/colors/accent5_2" csCatId="accent5" phldr="1"/>
      <dgm:spPr/>
      <dgm:t>
        <a:bodyPr/>
        <a:lstStyle/>
        <a:p>
          <a:endParaRPr lang="en-US"/>
        </a:p>
      </dgm:t>
    </dgm:pt>
    <dgm:pt modelId="{7297BC0B-D13D-4D34-8528-8DE10289F1A0}">
      <dgm:prSet phldrT="[Text]"/>
      <dgm:spPr/>
      <dgm:t>
        <a:bodyPr/>
        <a:lstStyle/>
        <a:p>
          <a:r>
            <a:rPr lang="en-US" b="1" dirty="0"/>
            <a:t>Hypothesis -1 </a:t>
          </a:r>
        </a:p>
      </dgm:t>
    </dgm:pt>
    <dgm:pt modelId="{585B61DA-7B7A-4DE7-8E9C-4947979004F7}" type="parTrans" cxnId="{0DD67008-5DFB-4473-987A-262E6F05F356}">
      <dgm:prSet/>
      <dgm:spPr/>
      <dgm:t>
        <a:bodyPr/>
        <a:lstStyle/>
        <a:p>
          <a:endParaRPr lang="en-US" b="1"/>
        </a:p>
      </dgm:t>
    </dgm:pt>
    <dgm:pt modelId="{8834B335-C28E-4B44-9721-075D0ABDEAAF}" type="sibTrans" cxnId="{0DD67008-5DFB-4473-987A-262E6F05F356}">
      <dgm:prSet/>
      <dgm:spPr/>
      <dgm:t>
        <a:bodyPr/>
        <a:lstStyle/>
        <a:p>
          <a:endParaRPr lang="en-US" b="1"/>
        </a:p>
      </dgm:t>
    </dgm:pt>
    <dgm:pt modelId="{EE1579AA-6070-441C-9933-E983579D74E0}">
      <dgm:prSet phldrT="[Text]"/>
      <dgm:spPr/>
      <dgm:t>
        <a:bodyPr/>
        <a:lstStyle/>
        <a:p>
          <a:r>
            <a:rPr lang="en-US" b="1" dirty="0"/>
            <a:t>Hypothesis - 2</a:t>
          </a:r>
        </a:p>
      </dgm:t>
    </dgm:pt>
    <dgm:pt modelId="{F4953267-CF40-4FCE-A2D0-C76019DC8508}" type="parTrans" cxnId="{5EDA31A1-3B7A-4147-9A7F-E8F2B6C7080C}">
      <dgm:prSet/>
      <dgm:spPr/>
      <dgm:t>
        <a:bodyPr/>
        <a:lstStyle/>
        <a:p>
          <a:endParaRPr lang="en-US" b="1"/>
        </a:p>
      </dgm:t>
    </dgm:pt>
    <dgm:pt modelId="{79C7EE13-D56A-4B55-A9F7-5E698B9D120A}" type="sibTrans" cxnId="{5EDA31A1-3B7A-4147-9A7F-E8F2B6C7080C}">
      <dgm:prSet/>
      <dgm:spPr/>
      <dgm:t>
        <a:bodyPr/>
        <a:lstStyle/>
        <a:p>
          <a:endParaRPr lang="en-US" b="1"/>
        </a:p>
      </dgm:t>
    </dgm:pt>
    <dgm:pt modelId="{74709A8D-4BE4-4276-A6C1-AEFABFDA07BE}">
      <dgm:prSet phldrT="[Text]"/>
      <dgm:spPr/>
      <dgm:t>
        <a:bodyPr/>
        <a:lstStyle/>
        <a:p>
          <a:r>
            <a:rPr lang="en-US" b="1" dirty="0"/>
            <a:t>Hypothesis - 3</a:t>
          </a:r>
        </a:p>
      </dgm:t>
    </dgm:pt>
    <dgm:pt modelId="{194FD3A6-B2BC-4D37-A4B5-EB7EE4E54A54}" type="parTrans" cxnId="{0CCF0A51-8055-42D4-8C5A-25E8482756BF}">
      <dgm:prSet/>
      <dgm:spPr/>
      <dgm:t>
        <a:bodyPr/>
        <a:lstStyle/>
        <a:p>
          <a:endParaRPr lang="en-US" b="1"/>
        </a:p>
      </dgm:t>
    </dgm:pt>
    <dgm:pt modelId="{6A766398-8335-47CF-ABD5-64788E1F4C6C}" type="sibTrans" cxnId="{0CCF0A51-8055-42D4-8C5A-25E8482756BF}">
      <dgm:prSet/>
      <dgm:spPr/>
      <dgm:t>
        <a:bodyPr/>
        <a:lstStyle/>
        <a:p>
          <a:endParaRPr lang="en-US" b="1"/>
        </a:p>
      </dgm:t>
    </dgm:pt>
    <dgm:pt modelId="{B8D31256-6357-484F-BB53-4A603069BDB4}">
      <dgm:prSet/>
      <dgm:spPr/>
      <dgm:t>
        <a:bodyPr/>
        <a:lstStyle/>
        <a:p>
          <a:r>
            <a:rPr lang="en-US" b="1" dirty="0"/>
            <a:t>The experiment confirmed that distinct clusters exist within the dataset, each with unique spending patterns. The clustering algorithm successfully identified four distinct customer segments, validating the hypothesis </a:t>
          </a:r>
        </a:p>
      </dgm:t>
    </dgm:pt>
    <dgm:pt modelId="{76BEFE66-B7C0-4E58-9849-59585B899466}" type="parTrans" cxnId="{3C871D49-21B3-4530-A29B-AA3AF6A79129}">
      <dgm:prSet/>
      <dgm:spPr/>
      <dgm:t>
        <a:bodyPr/>
        <a:lstStyle/>
        <a:p>
          <a:endParaRPr lang="en-US" b="1"/>
        </a:p>
      </dgm:t>
    </dgm:pt>
    <dgm:pt modelId="{68C04930-9BB1-4605-8186-4DB6978D506E}" type="sibTrans" cxnId="{3C871D49-21B3-4530-A29B-AA3AF6A79129}">
      <dgm:prSet/>
      <dgm:spPr/>
      <dgm:t>
        <a:bodyPr/>
        <a:lstStyle/>
        <a:p>
          <a:endParaRPr lang="en-US" b="1"/>
        </a:p>
      </dgm:t>
    </dgm:pt>
    <dgm:pt modelId="{30277E78-392D-434E-A868-FA81463CC5D4}">
      <dgm:prSet/>
      <dgm:spPr/>
      <dgm:t>
        <a:bodyPr/>
        <a:lstStyle/>
        <a:p>
          <a:r>
            <a:rPr lang="en-US" b="1" dirty="0"/>
            <a:t>Each identified cluster was characterized by specific spending patterns, aligning with the hypothesis. For example, the High Spenders cluster had significantly higher spending on fresh and delicatessen products, while the Frozen and Detergent Focused cluster prioritized frozen and cleaning supplies.</a:t>
          </a:r>
        </a:p>
      </dgm:t>
    </dgm:pt>
    <dgm:pt modelId="{246B24E7-5982-4FE1-ADBA-720B13A621D4}" type="parTrans" cxnId="{97809384-5388-4E5A-AE7C-0C6FA1A188BC}">
      <dgm:prSet/>
      <dgm:spPr/>
      <dgm:t>
        <a:bodyPr/>
        <a:lstStyle/>
        <a:p>
          <a:endParaRPr lang="en-US" b="1"/>
        </a:p>
      </dgm:t>
    </dgm:pt>
    <dgm:pt modelId="{FAE1AE65-25EC-48E8-BA72-0BE6218C0761}" type="sibTrans" cxnId="{97809384-5388-4E5A-AE7C-0C6FA1A188BC}">
      <dgm:prSet/>
      <dgm:spPr/>
      <dgm:t>
        <a:bodyPr/>
        <a:lstStyle/>
        <a:p>
          <a:endParaRPr lang="en-US" b="1"/>
        </a:p>
      </dgm:t>
    </dgm:pt>
    <dgm:pt modelId="{44ACA35C-A4F4-4237-982A-4D7673A5B7E5}">
      <dgm:prSet/>
      <dgm:spPr/>
      <dgm:t>
        <a:bodyPr/>
        <a:lstStyle/>
        <a:p>
          <a:r>
            <a:rPr lang="en-US" b="1" dirty="0"/>
            <a:t>Based on the characteristics of each cluster, tailored strategies were proposed to enhance customer experience. These strategies included personalized marketing, targeted promotions, and customized product recommendations</a:t>
          </a:r>
        </a:p>
      </dgm:t>
    </dgm:pt>
    <dgm:pt modelId="{CBA4A42F-0440-41E3-B1D1-AF03D9939DDB}" type="parTrans" cxnId="{603D2A6B-5244-464F-8012-AB84C72A506D}">
      <dgm:prSet/>
      <dgm:spPr/>
      <dgm:t>
        <a:bodyPr/>
        <a:lstStyle/>
        <a:p>
          <a:endParaRPr lang="en-US" b="1"/>
        </a:p>
      </dgm:t>
    </dgm:pt>
    <dgm:pt modelId="{72539994-8F0F-436E-A12C-76A65B638883}" type="sibTrans" cxnId="{603D2A6B-5244-464F-8012-AB84C72A506D}">
      <dgm:prSet/>
      <dgm:spPr/>
      <dgm:t>
        <a:bodyPr/>
        <a:lstStyle/>
        <a:p>
          <a:endParaRPr lang="en-US" b="1"/>
        </a:p>
      </dgm:t>
    </dgm:pt>
    <dgm:pt modelId="{8077E48F-40DF-473C-AC61-BE806E580993}" type="pres">
      <dgm:prSet presAssocID="{20E6D7A1-5675-4895-8A12-E0FD963ADB61}" presName="linear" presStyleCnt="0">
        <dgm:presLayoutVars>
          <dgm:dir/>
          <dgm:animLvl val="lvl"/>
          <dgm:resizeHandles val="exact"/>
        </dgm:presLayoutVars>
      </dgm:prSet>
      <dgm:spPr/>
    </dgm:pt>
    <dgm:pt modelId="{160B9741-A0DE-42DE-8AEA-8C00B712C0E8}" type="pres">
      <dgm:prSet presAssocID="{7297BC0B-D13D-4D34-8528-8DE10289F1A0}" presName="parentLin" presStyleCnt="0"/>
      <dgm:spPr/>
    </dgm:pt>
    <dgm:pt modelId="{6DEEB026-5033-4881-A514-EB5E624E25D7}" type="pres">
      <dgm:prSet presAssocID="{7297BC0B-D13D-4D34-8528-8DE10289F1A0}" presName="parentLeftMargin" presStyleLbl="node1" presStyleIdx="0" presStyleCnt="3"/>
      <dgm:spPr/>
    </dgm:pt>
    <dgm:pt modelId="{684F3779-D141-4884-A3A5-82FEBBBB1792}" type="pres">
      <dgm:prSet presAssocID="{7297BC0B-D13D-4D34-8528-8DE10289F1A0}" presName="parentText" presStyleLbl="node1" presStyleIdx="0" presStyleCnt="3" custScaleX="44932">
        <dgm:presLayoutVars>
          <dgm:chMax val="0"/>
          <dgm:bulletEnabled val="1"/>
        </dgm:presLayoutVars>
      </dgm:prSet>
      <dgm:spPr/>
    </dgm:pt>
    <dgm:pt modelId="{62A66470-E2E2-40EF-83E8-D4B0CC262064}" type="pres">
      <dgm:prSet presAssocID="{7297BC0B-D13D-4D34-8528-8DE10289F1A0}" presName="negativeSpace" presStyleCnt="0"/>
      <dgm:spPr/>
    </dgm:pt>
    <dgm:pt modelId="{9FE87E94-8CCC-4407-A901-9AB9E9EAE50D}" type="pres">
      <dgm:prSet presAssocID="{7297BC0B-D13D-4D34-8528-8DE10289F1A0}" presName="childText" presStyleLbl="conFgAcc1" presStyleIdx="0" presStyleCnt="3">
        <dgm:presLayoutVars>
          <dgm:bulletEnabled val="1"/>
        </dgm:presLayoutVars>
      </dgm:prSet>
      <dgm:spPr/>
    </dgm:pt>
    <dgm:pt modelId="{9A5C223A-A893-45A3-98E1-035E7F17CF27}" type="pres">
      <dgm:prSet presAssocID="{8834B335-C28E-4B44-9721-075D0ABDEAAF}" presName="spaceBetweenRectangles" presStyleCnt="0"/>
      <dgm:spPr/>
    </dgm:pt>
    <dgm:pt modelId="{E82BBD1C-AC55-4462-BCFE-7A0E7274EB28}" type="pres">
      <dgm:prSet presAssocID="{EE1579AA-6070-441C-9933-E983579D74E0}" presName="parentLin" presStyleCnt="0"/>
      <dgm:spPr/>
    </dgm:pt>
    <dgm:pt modelId="{295775D3-69FB-45E5-8606-7B1891BBA068}" type="pres">
      <dgm:prSet presAssocID="{EE1579AA-6070-441C-9933-E983579D74E0}" presName="parentLeftMargin" presStyleLbl="node1" presStyleIdx="0" presStyleCnt="3"/>
      <dgm:spPr/>
    </dgm:pt>
    <dgm:pt modelId="{9807C70B-112E-475D-B93A-BE815E31BAD0}" type="pres">
      <dgm:prSet presAssocID="{EE1579AA-6070-441C-9933-E983579D74E0}" presName="parentText" presStyleLbl="node1" presStyleIdx="1" presStyleCnt="3" custScaleX="41740">
        <dgm:presLayoutVars>
          <dgm:chMax val="0"/>
          <dgm:bulletEnabled val="1"/>
        </dgm:presLayoutVars>
      </dgm:prSet>
      <dgm:spPr/>
    </dgm:pt>
    <dgm:pt modelId="{3DA71ADD-BED5-4FCE-920F-2732FE27CD6C}" type="pres">
      <dgm:prSet presAssocID="{EE1579AA-6070-441C-9933-E983579D74E0}" presName="negativeSpace" presStyleCnt="0"/>
      <dgm:spPr/>
    </dgm:pt>
    <dgm:pt modelId="{36FB650A-AEE3-4297-AFAE-5469E605EC25}" type="pres">
      <dgm:prSet presAssocID="{EE1579AA-6070-441C-9933-E983579D74E0}" presName="childText" presStyleLbl="conFgAcc1" presStyleIdx="1" presStyleCnt="3">
        <dgm:presLayoutVars>
          <dgm:bulletEnabled val="1"/>
        </dgm:presLayoutVars>
      </dgm:prSet>
      <dgm:spPr/>
    </dgm:pt>
    <dgm:pt modelId="{1B0FFD83-099C-4EC8-A195-1F3ADCCDC772}" type="pres">
      <dgm:prSet presAssocID="{79C7EE13-D56A-4B55-A9F7-5E698B9D120A}" presName="spaceBetweenRectangles" presStyleCnt="0"/>
      <dgm:spPr/>
    </dgm:pt>
    <dgm:pt modelId="{169E2ABC-72F7-4433-BD83-5C3F0E136E95}" type="pres">
      <dgm:prSet presAssocID="{74709A8D-4BE4-4276-A6C1-AEFABFDA07BE}" presName="parentLin" presStyleCnt="0"/>
      <dgm:spPr/>
    </dgm:pt>
    <dgm:pt modelId="{71F957A3-C738-4513-9888-32E7DCC6BE22}" type="pres">
      <dgm:prSet presAssocID="{74709A8D-4BE4-4276-A6C1-AEFABFDA07BE}" presName="parentLeftMargin" presStyleLbl="node1" presStyleIdx="1" presStyleCnt="3"/>
      <dgm:spPr/>
    </dgm:pt>
    <dgm:pt modelId="{0CF666EF-1E6B-4D2B-9E60-7E2232695783}" type="pres">
      <dgm:prSet presAssocID="{74709A8D-4BE4-4276-A6C1-AEFABFDA07BE}" presName="parentText" presStyleLbl="node1" presStyleIdx="2" presStyleCnt="3" custScaleX="41141">
        <dgm:presLayoutVars>
          <dgm:chMax val="0"/>
          <dgm:bulletEnabled val="1"/>
        </dgm:presLayoutVars>
      </dgm:prSet>
      <dgm:spPr/>
    </dgm:pt>
    <dgm:pt modelId="{CABC1398-2591-42BD-B225-A715F68211D2}" type="pres">
      <dgm:prSet presAssocID="{74709A8D-4BE4-4276-A6C1-AEFABFDA07BE}" presName="negativeSpace" presStyleCnt="0"/>
      <dgm:spPr/>
    </dgm:pt>
    <dgm:pt modelId="{01174829-2D58-4757-B44A-7DA3D2DF46F5}" type="pres">
      <dgm:prSet presAssocID="{74709A8D-4BE4-4276-A6C1-AEFABFDA07BE}" presName="childText" presStyleLbl="conFgAcc1" presStyleIdx="2" presStyleCnt="3">
        <dgm:presLayoutVars>
          <dgm:bulletEnabled val="1"/>
        </dgm:presLayoutVars>
      </dgm:prSet>
      <dgm:spPr/>
    </dgm:pt>
  </dgm:ptLst>
  <dgm:cxnLst>
    <dgm:cxn modelId="{0DD67008-5DFB-4473-987A-262E6F05F356}" srcId="{20E6D7A1-5675-4895-8A12-E0FD963ADB61}" destId="{7297BC0B-D13D-4D34-8528-8DE10289F1A0}" srcOrd="0" destOrd="0" parTransId="{585B61DA-7B7A-4DE7-8E9C-4947979004F7}" sibTransId="{8834B335-C28E-4B44-9721-075D0ABDEAAF}"/>
    <dgm:cxn modelId="{748BE020-9610-4BD9-9A99-9E6C847CE0F8}" type="presOf" srcId="{EE1579AA-6070-441C-9933-E983579D74E0}" destId="{295775D3-69FB-45E5-8606-7B1891BBA068}" srcOrd="0" destOrd="0" presId="urn:microsoft.com/office/officeart/2005/8/layout/list1"/>
    <dgm:cxn modelId="{EBDEDB25-5A94-4852-BE20-34543C15B5F0}" type="presOf" srcId="{74709A8D-4BE4-4276-A6C1-AEFABFDA07BE}" destId="{71F957A3-C738-4513-9888-32E7DCC6BE22}" srcOrd="0" destOrd="0" presId="urn:microsoft.com/office/officeart/2005/8/layout/list1"/>
    <dgm:cxn modelId="{500D0A3D-92CF-4594-AC34-B69FCE210A92}" type="presOf" srcId="{EE1579AA-6070-441C-9933-E983579D74E0}" destId="{9807C70B-112E-475D-B93A-BE815E31BAD0}" srcOrd="1" destOrd="0" presId="urn:microsoft.com/office/officeart/2005/8/layout/list1"/>
    <dgm:cxn modelId="{2931D767-FE8D-40F5-935A-C84EBD92F83F}" type="presOf" srcId="{20E6D7A1-5675-4895-8A12-E0FD963ADB61}" destId="{8077E48F-40DF-473C-AC61-BE806E580993}" srcOrd="0" destOrd="0" presId="urn:microsoft.com/office/officeart/2005/8/layout/list1"/>
    <dgm:cxn modelId="{3C871D49-21B3-4530-A29B-AA3AF6A79129}" srcId="{7297BC0B-D13D-4D34-8528-8DE10289F1A0}" destId="{B8D31256-6357-484F-BB53-4A603069BDB4}" srcOrd="0" destOrd="0" parTransId="{76BEFE66-B7C0-4E58-9849-59585B899466}" sibTransId="{68C04930-9BB1-4605-8186-4DB6978D506E}"/>
    <dgm:cxn modelId="{603D2A6B-5244-464F-8012-AB84C72A506D}" srcId="{74709A8D-4BE4-4276-A6C1-AEFABFDA07BE}" destId="{44ACA35C-A4F4-4237-982A-4D7673A5B7E5}" srcOrd="0" destOrd="0" parTransId="{CBA4A42F-0440-41E3-B1D1-AF03D9939DDB}" sibTransId="{72539994-8F0F-436E-A12C-76A65B638883}"/>
    <dgm:cxn modelId="{0CCF0A51-8055-42D4-8C5A-25E8482756BF}" srcId="{20E6D7A1-5675-4895-8A12-E0FD963ADB61}" destId="{74709A8D-4BE4-4276-A6C1-AEFABFDA07BE}" srcOrd="2" destOrd="0" parTransId="{194FD3A6-B2BC-4D37-A4B5-EB7EE4E54A54}" sibTransId="{6A766398-8335-47CF-ABD5-64788E1F4C6C}"/>
    <dgm:cxn modelId="{5C7EDD78-24DD-437E-B2C8-EADE836C12AF}" type="presOf" srcId="{74709A8D-4BE4-4276-A6C1-AEFABFDA07BE}" destId="{0CF666EF-1E6B-4D2B-9E60-7E2232695783}" srcOrd="1" destOrd="0" presId="urn:microsoft.com/office/officeart/2005/8/layout/list1"/>
    <dgm:cxn modelId="{EC31647A-4F90-4E7D-8C2A-452E51B04829}" type="presOf" srcId="{7297BC0B-D13D-4D34-8528-8DE10289F1A0}" destId="{6DEEB026-5033-4881-A514-EB5E624E25D7}" srcOrd="0" destOrd="0" presId="urn:microsoft.com/office/officeart/2005/8/layout/list1"/>
    <dgm:cxn modelId="{97809384-5388-4E5A-AE7C-0C6FA1A188BC}" srcId="{EE1579AA-6070-441C-9933-E983579D74E0}" destId="{30277E78-392D-434E-A868-FA81463CC5D4}" srcOrd="0" destOrd="0" parTransId="{246B24E7-5982-4FE1-ADBA-720B13A621D4}" sibTransId="{FAE1AE65-25EC-48E8-BA72-0BE6218C0761}"/>
    <dgm:cxn modelId="{5EDA31A1-3B7A-4147-9A7F-E8F2B6C7080C}" srcId="{20E6D7A1-5675-4895-8A12-E0FD963ADB61}" destId="{EE1579AA-6070-441C-9933-E983579D74E0}" srcOrd="1" destOrd="0" parTransId="{F4953267-CF40-4FCE-A2D0-C76019DC8508}" sibTransId="{79C7EE13-D56A-4B55-A9F7-5E698B9D120A}"/>
    <dgm:cxn modelId="{6A8AF4AA-800B-413F-9298-6BA9E900785C}" type="presOf" srcId="{44ACA35C-A4F4-4237-982A-4D7673A5B7E5}" destId="{01174829-2D58-4757-B44A-7DA3D2DF46F5}" srcOrd="0" destOrd="0" presId="urn:microsoft.com/office/officeart/2005/8/layout/list1"/>
    <dgm:cxn modelId="{F6FC67B1-5423-4B65-97C3-0B18E5ECE165}" type="presOf" srcId="{7297BC0B-D13D-4D34-8528-8DE10289F1A0}" destId="{684F3779-D141-4884-A3A5-82FEBBBB1792}" srcOrd="1" destOrd="0" presId="urn:microsoft.com/office/officeart/2005/8/layout/list1"/>
    <dgm:cxn modelId="{B090BDBA-FE69-464C-9E68-AC8D0E8B6F3B}" type="presOf" srcId="{B8D31256-6357-484F-BB53-4A603069BDB4}" destId="{9FE87E94-8CCC-4407-A901-9AB9E9EAE50D}" srcOrd="0" destOrd="0" presId="urn:microsoft.com/office/officeart/2005/8/layout/list1"/>
    <dgm:cxn modelId="{B2710DEC-4120-4B59-8186-82997EB88519}" type="presOf" srcId="{30277E78-392D-434E-A868-FA81463CC5D4}" destId="{36FB650A-AEE3-4297-AFAE-5469E605EC25}" srcOrd="0" destOrd="0" presId="urn:microsoft.com/office/officeart/2005/8/layout/list1"/>
    <dgm:cxn modelId="{20DD8EBA-422D-41A4-A873-4D20D9B5417E}" type="presParOf" srcId="{8077E48F-40DF-473C-AC61-BE806E580993}" destId="{160B9741-A0DE-42DE-8AEA-8C00B712C0E8}" srcOrd="0" destOrd="0" presId="urn:microsoft.com/office/officeart/2005/8/layout/list1"/>
    <dgm:cxn modelId="{12410CA9-51FA-421E-9F66-9E471442C3DA}" type="presParOf" srcId="{160B9741-A0DE-42DE-8AEA-8C00B712C0E8}" destId="{6DEEB026-5033-4881-A514-EB5E624E25D7}" srcOrd="0" destOrd="0" presId="urn:microsoft.com/office/officeart/2005/8/layout/list1"/>
    <dgm:cxn modelId="{60A22067-B75D-4038-AAC5-027DC2A3CD78}" type="presParOf" srcId="{160B9741-A0DE-42DE-8AEA-8C00B712C0E8}" destId="{684F3779-D141-4884-A3A5-82FEBBBB1792}" srcOrd="1" destOrd="0" presId="urn:microsoft.com/office/officeart/2005/8/layout/list1"/>
    <dgm:cxn modelId="{6960C4F0-3399-4922-A8AF-38C6EF9498D4}" type="presParOf" srcId="{8077E48F-40DF-473C-AC61-BE806E580993}" destId="{62A66470-E2E2-40EF-83E8-D4B0CC262064}" srcOrd="1" destOrd="0" presId="urn:microsoft.com/office/officeart/2005/8/layout/list1"/>
    <dgm:cxn modelId="{997EC70F-8990-4C8C-9D55-44906ABE0D16}" type="presParOf" srcId="{8077E48F-40DF-473C-AC61-BE806E580993}" destId="{9FE87E94-8CCC-4407-A901-9AB9E9EAE50D}" srcOrd="2" destOrd="0" presId="urn:microsoft.com/office/officeart/2005/8/layout/list1"/>
    <dgm:cxn modelId="{D1A2FEE7-F82F-42C9-BFE8-AD635FAE1869}" type="presParOf" srcId="{8077E48F-40DF-473C-AC61-BE806E580993}" destId="{9A5C223A-A893-45A3-98E1-035E7F17CF27}" srcOrd="3" destOrd="0" presId="urn:microsoft.com/office/officeart/2005/8/layout/list1"/>
    <dgm:cxn modelId="{40381395-6794-47D7-AB7A-99362CB82A02}" type="presParOf" srcId="{8077E48F-40DF-473C-AC61-BE806E580993}" destId="{E82BBD1C-AC55-4462-BCFE-7A0E7274EB28}" srcOrd="4" destOrd="0" presId="urn:microsoft.com/office/officeart/2005/8/layout/list1"/>
    <dgm:cxn modelId="{C3CDD0AC-EF5A-47F8-83C1-10D22C551C47}" type="presParOf" srcId="{E82BBD1C-AC55-4462-BCFE-7A0E7274EB28}" destId="{295775D3-69FB-45E5-8606-7B1891BBA068}" srcOrd="0" destOrd="0" presId="urn:microsoft.com/office/officeart/2005/8/layout/list1"/>
    <dgm:cxn modelId="{4DE47DC1-624F-414E-8DC1-7C49650AB69E}" type="presParOf" srcId="{E82BBD1C-AC55-4462-BCFE-7A0E7274EB28}" destId="{9807C70B-112E-475D-B93A-BE815E31BAD0}" srcOrd="1" destOrd="0" presId="urn:microsoft.com/office/officeart/2005/8/layout/list1"/>
    <dgm:cxn modelId="{63EC5B62-AF06-40EA-96E2-7CAE5EF9F7E5}" type="presParOf" srcId="{8077E48F-40DF-473C-AC61-BE806E580993}" destId="{3DA71ADD-BED5-4FCE-920F-2732FE27CD6C}" srcOrd="5" destOrd="0" presId="urn:microsoft.com/office/officeart/2005/8/layout/list1"/>
    <dgm:cxn modelId="{E62B7CA2-C1E9-4DBE-A026-9D24D19AE67D}" type="presParOf" srcId="{8077E48F-40DF-473C-AC61-BE806E580993}" destId="{36FB650A-AEE3-4297-AFAE-5469E605EC25}" srcOrd="6" destOrd="0" presId="urn:microsoft.com/office/officeart/2005/8/layout/list1"/>
    <dgm:cxn modelId="{4ACEA95D-379F-4DBF-A8B0-4F372BC055EE}" type="presParOf" srcId="{8077E48F-40DF-473C-AC61-BE806E580993}" destId="{1B0FFD83-099C-4EC8-A195-1F3ADCCDC772}" srcOrd="7" destOrd="0" presId="urn:microsoft.com/office/officeart/2005/8/layout/list1"/>
    <dgm:cxn modelId="{26DDCE24-05F8-45D1-A549-F5743EFFFD4C}" type="presParOf" srcId="{8077E48F-40DF-473C-AC61-BE806E580993}" destId="{169E2ABC-72F7-4433-BD83-5C3F0E136E95}" srcOrd="8" destOrd="0" presId="urn:microsoft.com/office/officeart/2005/8/layout/list1"/>
    <dgm:cxn modelId="{3F0913EA-30B2-4B03-BA88-1E49CCDFA203}" type="presParOf" srcId="{169E2ABC-72F7-4433-BD83-5C3F0E136E95}" destId="{71F957A3-C738-4513-9888-32E7DCC6BE22}" srcOrd="0" destOrd="0" presId="urn:microsoft.com/office/officeart/2005/8/layout/list1"/>
    <dgm:cxn modelId="{C42BCAEB-86D0-4395-8469-9E8DF61CEC6D}" type="presParOf" srcId="{169E2ABC-72F7-4433-BD83-5C3F0E136E95}" destId="{0CF666EF-1E6B-4D2B-9E60-7E2232695783}" srcOrd="1" destOrd="0" presId="urn:microsoft.com/office/officeart/2005/8/layout/list1"/>
    <dgm:cxn modelId="{74B324F8-BE88-44FF-890E-B1B22AA1DBE5}" type="presParOf" srcId="{8077E48F-40DF-473C-AC61-BE806E580993}" destId="{CABC1398-2591-42BD-B225-A715F68211D2}" srcOrd="9" destOrd="0" presId="urn:microsoft.com/office/officeart/2005/8/layout/list1"/>
    <dgm:cxn modelId="{36660A25-E8C8-4EC7-A316-6A16048C176B}" type="presParOf" srcId="{8077E48F-40DF-473C-AC61-BE806E580993}" destId="{01174829-2D58-4757-B44A-7DA3D2DF46F5}"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C5C5DF63-FDA9-4364-AF65-388492962021}" type="doc">
      <dgm:prSet loTypeId="urn:microsoft.com/office/officeart/2005/8/layout/vList6" loCatId="list" qsTypeId="urn:microsoft.com/office/officeart/2005/8/quickstyle/3d3" qsCatId="3D" csTypeId="urn:microsoft.com/office/officeart/2005/8/colors/accent1_2" csCatId="accent1" phldr="1"/>
      <dgm:spPr/>
      <dgm:t>
        <a:bodyPr/>
        <a:lstStyle/>
        <a:p>
          <a:endParaRPr lang="en-US"/>
        </a:p>
      </dgm:t>
    </dgm:pt>
    <dgm:pt modelId="{4DD685F0-D2D1-40A2-B1D9-E82376A20E2A}">
      <dgm:prSet phldrT="[Text]"/>
      <dgm:spPr/>
      <dgm:t>
        <a:bodyPr/>
        <a:lstStyle/>
        <a:p>
          <a:r>
            <a:rPr lang="en-US" b="1" dirty="0"/>
            <a:t>High Spenders</a:t>
          </a:r>
        </a:p>
      </dgm:t>
    </dgm:pt>
    <dgm:pt modelId="{1E40AD13-2616-4D54-A63D-99BAC35FC3E4}" type="parTrans" cxnId="{600DAE70-0C5F-438B-A213-1EAA1F83309A}">
      <dgm:prSet/>
      <dgm:spPr/>
      <dgm:t>
        <a:bodyPr/>
        <a:lstStyle/>
        <a:p>
          <a:endParaRPr lang="en-US"/>
        </a:p>
      </dgm:t>
    </dgm:pt>
    <dgm:pt modelId="{4C3D1893-A6BD-4DBA-99AD-41C8BF62D37A}" type="sibTrans" cxnId="{600DAE70-0C5F-438B-A213-1EAA1F83309A}">
      <dgm:prSet/>
      <dgm:spPr/>
      <dgm:t>
        <a:bodyPr/>
        <a:lstStyle/>
        <a:p>
          <a:endParaRPr lang="en-US"/>
        </a:p>
      </dgm:t>
    </dgm:pt>
    <dgm:pt modelId="{716CBBB2-B063-481E-BA83-8B900DD2C2BE}">
      <dgm:prSet phldrT="[Text]"/>
      <dgm:spPr/>
      <dgm:t>
        <a:bodyPr/>
        <a:lstStyle/>
        <a:p>
          <a:r>
            <a:rPr lang="en-US" b="1" dirty="0"/>
            <a:t>Strategy</a:t>
          </a:r>
          <a:r>
            <a:rPr lang="en-US" dirty="0"/>
            <a:t>: Offer premium loyalty programs, exclusive deals on high-quality products, and personalized services.</a:t>
          </a:r>
        </a:p>
      </dgm:t>
    </dgm:pt>
    <dgm:pt modelId="{7C976C35-ED49-41A5-9124-F737180FF1E9}" type="parTrans" cxnId="{86A90B54-9797-43B1-A484-769800A39A93}">
      <dgm:prSet/>
      <dgm:spPr/>
      <dgm:t>
        <a:bodyPr/>
        <a:lstStyle/>
        <a:p>
          <a:endParaRPr lang="en-US"/>
        </a:p>
      </dgm:t>
    </dgm:pt>
    <dgm:pt modelId="{4A5B40A0-9C9F-4FCD-AEF1-0E46205F6377}" type="sibTrans" cxnId="{86A90B54-9797-43B1-A484-769800A39A93}">
      <dgm:prSet/>
      <dgm:spPr/>
      <dgm:t>
        <a:bodyPr/>
        <a:lstStyle/>
        <a:p>
          <a:endParaRPr lang="en-US"/>
        </a:p>
      </dgm:t>
    </dgm:pt>
    <dgm:pt modelId="{09986645-D55A-45F5-95B4-A2B1062DF73C}">
      <dgm:prSet phldrT="[Text]"/>
      <dgm:spPr/>
      <dgm:t>
        <a:bodyPr/>
        <a:lstStyle/>
        <a:p>
          <a:r>
            <a:rPr lang="en-US" b="1" dirty="0"/>
            <a:t>Expected Outcome:</a:t>
          </a:r>
          <a:r>
            <a:rPr lang="en-US" dirty="0"/>
            <a:t> Increased customer retention and higher average spend per customer.</a:t>
          </a:r>
        </a:p>
      </dgm:t>
    </dgm:pt>
    <dgm:pt modelId="{31957EC6-C844-4112-8136-907729B7A881}" type="parTrans" cxnId="{4CCD6635-00E7-4735-BC9A-29E1E942A4C2}">
      <dgm:prSet/>
      <dgm:spPr/>
      <dgm:t>
        <a:bodyPr/>
        <a:lstStyle/>
        <a:p>
          <a:endParaRPr lang="en-US"/>
        </a:p>
      </dgm:t>
    </dgm:pt>
    <dgm:pt modelId="{D442505C-0160-453D-BA4B-B04AB7977B36}" type="sibTrans" cxnId="{4CCD6635-00E7-4735-BC9A-29E1E942A4C2}">
      <dgm:prSet/>
      <dgm:spPr/>
      <dgm:t>
        <a:bodyPr/>
        <a:lstStyle/>
        <a:p>
          <a:endParaRPr lang="en-US"/>
        </a:p>
      </dgm:t>
    </dgm:pt>
    <dgm:pt modelId="{7250A893-D5F5-4E00-AE93-E2C4AF764472}">
      <dgm:prSet phldrT="[Text]"/>
      <dgm:spPr/>
      <dgm:t>
        <a:bodyPr/>
        <a:lstStyle/>
        <a:p>
          <a:r>
            <a:rPr lang="en-US" b="1" dirty="0"/>
            <a:t>Budget-Conscious Shoppers</a:t>
          </a:r>
          <a:endParaRPr lang="en-US" dirty="0"/>
        </a:p>
      </dgm:t>
    </dgm:pt>
    <dgm:pt modelId="{B86AE154-2EA0-4BDF-BC2E-95EFB597641A}" type="parTrans" cxnId="{9E7348F4-3879-4804-BAE3-56EBA9AA839C}">
      <dgm:prSet/>
      <dgm:spPr/>
      <dgm:t>
        <a:bodyPr/>
        <a:lstStyle/>
        <a:p>
          <a:endParaRPr lang="en-US"/>
        </a:p>
      </dgm:t>
    </dgm:pt>
    <dgm:pt modelId="{470A9193-5FE2-4244-8566-26352BE63007}" type="sibTrans" cxnId="{9E7348F4-3879-4804-BAE3-56EBA9AA839C}">
      <dgm:prSet/>
      <dgm:spPr/>
      <dgm:t>
        <a:bodyPr/>
        <a:lstStyle/>
        <a:p>
          <a:endParaRPr lang="en-US"/>
        </a:p>
      </dgm:t>
    </dgm:pt>
    <dgm:pt modelId="{28E0F76D-E592-4FDB-9194-8743E50D4BA5}">
      <dgm:prSet phldrT="[Text]"/>
      <dgm:spPr/>
      <dgm:t>
        <a:bodyPr/>
        <a:lstStyle/>
        <a:p>
          <a:r>
            <a:rPr lang="en-US" b="1" dirty="0"/>
            <a:t>Strategy:</a:t>
          </a:r>
          <a:r>
            <a:rPr lang="en-US" dirty="0"/>
            <a:t> Focus on value-for-money promotions, discount programs, and bulk purchase options.</a:t>
          </a:r>
        </a:p>
      </dgm:t>
    </dgm:pt>
    <dgm:pt modelId="{A388C9DB-B715-433A-BE8B-0D235FCAEA85}" type="parTrans" cxnId="{6509B2A1-AEF3-4A25-9B7D-0E928DE67977}">
      <dgm:prSet/>
      <dgm:spPr/>
      <dgm:t>
        <a:bodyPr/>
        <a:lstStyle/>
        <a:p>
          <a:endParaRPr lang="en-US"/>
        </a:p>
      </dgm:t>
    </dgm:pt>
    <dgm:pt modelId="{B30408B7-7069-4486-8E91-C778AF9AF032}" type="sibTrans" cxnId="{6509B2A1-AEF3-4A25-9B7D-0E928DE67977}">
      <dgm:prSet/>
      <dgm:spPr/>
      <dgm:t>
        <a:bodyPr/>
        <a:lstStyle/>
        <a:p>
          <a:endParaRPr lang="en-US"/>
        </a:p>
      </dgm:t>
    </dgm:pt>
    <dgm:pt modelId="{55CCB0D4-4501-4649-8208-D889BC158334}">
      <dgm:prSet phldrT="[Text]"/>
      <dgm:spPr/>
      <dgm:t>
        <a:bodyPr/>
        <a:lstStyle/>
        <a:p>
          <a:r>
            <a:rPr lang="en-US" b="1" dirty="0"/>
            <a:t>Expected Outcome:</a:t>
          </a:r>
          <a:r>
            <a:rPr lang="en-US" dirty="0"/>
            <a:t> Enhanced value perception and increased purchase frequency.</a:t>
          </a:r>
        </a:p>
      </dgm:t>
    </dgm:pt>
    <dgm:pt modelId="{1A22DD26-F3F1-4D6D-B06C-EC797923442A}" type="parTrans" cxnId="{DFEA58F4-09A9-47A8-A918-AE9FCA87E94C}">
      <dgm:prSet/>
      <dgm:spPr/>
      <dgm:t>
        <a:bodyPr/>
        <a:lstStyle/>
        <a:p>
          <a:endParaRPr lang="en-US"/>
        </a:p>
      </dgm:t>
    </dgm:pt>
    <dgm:pt modelId="{3D963A5E-7CE2-4866-BA17-6E8DDDD794B8}" type="sibTrans" cxnId="{DFEA58F4-09A9-47A8-A918-AE9FCA87E94C}">
      <dgm:prSet/>
      <dgm:spPr/>
      <dgm:t>
        <a:bodyPr/>
        <a:lstStyle/>
        <a:p>
          <a:endParaRPr lang="en-US"/>
        </a:p>
      </dgm:t>
    </dgm:pt>
    <dgm:pt modelId="{9FFEDAF7-0364-4174-8B75-CD911324F30A}">
      <dgm:prSet phldrT="[Text]"/>
      <dgm:spPr/>
      <dgm:t>
        <a:bodyPr/>
        <a:lstStyle/>
        <a:p>
          <a:endParaRPr lang="en-US" dirty="0"/>
        </a:p>
      </dgm:t>
    </dgm:pt>
    <dgm:pt modelId="{12AED2A7-C8E6-413F-B380-5B00399EE901}" type="parTrans" cxnId="{B5AA67FD-FB41-4F11-A6FF-963CC4F96C9D}">
      <dgm:prSet/>
      <dgm:spPr/>
      <dgm:t>
        <a:bodyPr/>
        <a:lstStyle/>
        <a:p>
          <a:endParaRPr lang="en-US"/>
        </a:p>
      </dgm:t>
    </dgm:pt>
    <dgm:pt modelId="{94617A67-E841-4E6F-8124-07FEEFE248AD}" type="sibTrans" cxnId="{B5AA67FD-FB41-4F11-A6FF-963CC4F96C9D}">
      <dgm:prSet/>
      <dgm:spPr/>
      <dgm:t>
        <a:bodyPr/>
        <a:lstStyle/>
        <a:p>
          <a:endParaRPr lang="en-US"/>
        </a:p>
      </dgm:t>
    </dgm:pt>
    <dgm:pt modelId="{C25E5201-2B21-4DBD-827F-76BCD0A6FB4B}">
      <dgm:prSet phldrT="[Text]"/>
      <dgm:spPr/>
      <dgm:t>
        <a:bodyPr/>
        <a:lstStyle/>
        <a:p>
          <a:endParaRPr lang="en-US" dirty="0"/>
        </a:p>
      </dgm:t>
    </dgm:pt>
    <dgm:pt modelId="{5A6FACDC-55A3-4571-BA82-026BB94AD942}" type="parTrans" cxnId="{EAE2B108-041F-4AB2-B16B-C9D7EC0B6FC8}">
      <dgm:prSet/>
      <dgm:spPr/>
      <dgm:t>
        <a:bodyPr/>
        <a:lstStyle/>
        <a:p>
          <a:endParaRPr lang="en-US"/>
        </a:p>
      </dgm:t>
    </dgm:pt>
    <dgm:pt modelId="{DE88DA69-723A-4BDC-B9C5-F9B58A0FFDD3}" type="sibTrans" cxnId="{EAE2B108-041F-4AB2-B16B-C9D7EC0B6FC8}">
      <dgm:prSet/>
      <dgm:spPr/>
      <dgm:t>
        <a:bodyPr/>
        <a:lstStyle/>
        <a:p>
          <a:endParaRPr lang="en-US"/>
        </a:p>
      </dgm:t>
    </dgm:pt>
    <dgm:pt modelId="{ACADF27C-13A8-4E48-8360-68BB8689CF70}" type="pres">
      <dgm:prSet presAssocID="{C5C5DF63-FDA9-4364-AF65-388492962021}" presName="Name0" presStyleCnt="0">
        <dgm:presLayoutVars>
          <dgm:dir/>
          <dgm:animLvl val="lvl"/>
          <dgm:resizeHandles/>
        </dgm:presLayoutVars>
      </dgm:prSet>
      <dgm:spPr/>
    </dgm:pt>
    <dgm:pt modelId="{A725F833-5016-4470-9EDA-C5716442D553}" type="pres">
      <dgm:prSet presAssocID="{4DD685F0-D2D1-40A2-B1D9-E82376A20E2A}" presName="linNode" presStyleCnt="0"/>
      <dgm:spPr/>
    </dgm:pt>
    <dgm:pt modelId="{4DBB40C7-4473-46F4-B327-F6A6D7EC7E78}" type="pres">
      <dgm:prSet presAssocID="{4DD685F0-D2D1-40A2-B1D9-E82376A20E2A}" presName="parentShp" presStyleLbl="node1" presStyleIdx="0" presStyleCnt="2">
        <dgm:presLayoutVars>
          <dgm:bulletEnabled val="1"/>
        </dgm:presLayoutVars>
      </dgm:prSet>
      <dgm:spPr/>
    </dgm:pt>
    <dgm:pt modelId="{6EF0BA58-98E4-4D0D-B3E6-F25BE2349A54}" type="pres">
      <dgm:prSet presAssocID="{4DD685F0-D2D1-40A2-B1D9-E82376A20E2A}" presName="childShp" presStyleLbl="bgAccFollowNode1" presStyleIdx="0" presStyleCnt="2">
        <dgm:presLayoutVars>
          <dgm:bulletEnabled val="1"/>
        </dgm:presLayoutVars>
      </dgm:prSet>
      <dgm:spPr/>
    </dgm:pt>
    <dgm:pt modelId="{E6879ECC-0104-4484-8074-C67D3C204D61}" type="pres">
      <dgm:prSet presAssocID="{4C3D1893-A6BD-4DBA-99AD-41C8BF62D37A}" presName="spacing" presStyleCnt="0"/>
      <dgm:spPr/>
    </dgm:pt>
    <dgm:pt modelId="{90C9A2AF-3A0C-46D0-96A3-0C92D5F920E2}" type="pres">
      <dgm:prSet presAssocID="{7250A893-D5F5-4E00-AE93-E2C4AF764472}" presName="linNode" presStyleCnt="0"/>
      <dgm:spPr/>
    </dgm:pt>
    <dgm:pt modelId="{F3C08226-9100-4D95-BB39-77CA38D9BD21}" type="pres">
      <dgm:prSet presAssocID="{7250A893-D5F5-4E00-AE93-E2C4AF764472}" presName="parentShp" presStyleLbl="node1" presStyleIdx="1" presStyleCnt="2">
        <dgm:presLayoutVars>
          <dgm:bulletEnabled val="1"/>
        </dgm:presLayoutVars>
      </dgm:prSet>
      <dgm:spPr/>
    </dgm:pt>
    <dgm:pt modelId="{AE13B6D6-9688-455B-BF4A-6FFE6C1CD24E}" type="pres">
      <dgm:prSet presAssocID="{7250A893-D5F5-4E00-AE93-E2C4AF764472}" presName="childShp" presStyleLbl="bgAccFollowNode1" presStyleIdx="1" presStyleCnt="2">
        <dgm:presLayoutVars>
          <dgm:bulletEnabled val="1"/>
        </dgm:presLayoutVars>
      </dgm:prSet>
      <dgm:spPr/>
    </dgm:pt>
  </dgm:ptLst>
  <dgm:cxnLst>
    <dgm:cxn modelId="{EAE2B108-041F-4AB2-B16B-C9D7EC0B6FC8}" srcId="{4DD685F0-D2D1-40A2-B1D9-E82376A20E2A}" destId="{C25E5201-2B21-4DBD-827F-76BCD0A6FB4B}" srcOrd="1" destOrd="0" parTransId="{5A6FACDC-55A3-4571-BA82-026BB94AD942}" sibTransId="{DE88DA69-723A-4BDC-B9C5-F9B58A0FFDD3}"/>
    <dgm:cxn modelId="{4CCD6635-00E7-4735-BC9A-29E1E942A4C2}" srcId="{4DD685F0-D2D1-40A2-B1D9-E82376A20E2A}" destId="{09986645-D55A-45F5-95B4-A2B1062DF73C}" srcOrd="2" destOrd="0" parTransId="{31957EC6-C844-4112-8136-907729B7A881}" sibTransId="{D442505C-0160-453D-BA4B-B04AB7977B36}"/>
    <dgm:cxn modelId="{4071425B-423D-40D0-88E3-497BE7EC7CD1}" type="presOf" srcId="{C5C5DF63-FDA9-4364-AF65-388492962021}" destId="{ACADF27C-13A8-4E48-8360-68BB8689CF70}" srcOrd="0" destOrd="0" presId="urn:microsoft.com/office/officeart/2005/8/layout/vList6"/>
    <dgm:cxn modelId="{D3C20165-A4D6-440F-B021-B21BB03819EF}" type="presOf" srcId="{28E0F76D-E592-4FDB-9194-8743E50D4BA5}" destId="{AE13B6D6-9688-455B-BF4A-6FFE6C1CD24E}" srcOrd="0" destOrd="0" presId="urn:microsoft.com/office/officeart/2005/8/layout/vList6"/>
    <dgm:cxn modelId="{600DAE70-0C5F-438B-A213-1EAA1F83309A}" srcId="{C5C5DF63-FDA9-4364-AF65-388492962021}" destId="{4DD685F0-D2D1-40A2-B1D9-E82376A20E2A}" srcOrd="0" destOrd="0" parTransId="{1E40AD13-2616-4D54-A63D-99BAC35FC3E4}" sibTransId="{4C3D1893-A6BD-4DBA-99AD-41C8BF62D37A}"/>
    <dgm:cxn modelId="{86A90B54-9797-43B1-A484-769800A39A93}" srcId="{4DD685F0-D2D1-40A2-B1D9-E82376A20E2A}" destId="{716CBBB2-B063-481E-BA83-8B900DD2C2BE}" srcOrd="0" destOrd="0" parTransId="{7C976C35-ED49-41A5-9124-F737180FF1E9}" sibTransId="{4A5B40A0-9C9F-4FCD-AEF1-0E46205F6377}"/>
    <dgm:cxn modelId="{23141E83-A716-4E58-AA23-18098964776D}" type="presOf" srcId="{C25E5201-2B21-4DBD-827F-76BCD0A6FB4B}" destId="{6EF0BA58-98E4-4D0D-B3E6-F25BE2349A54}" srcOrd="0" destOrd="1" presId="urn:microsoft.com/office/officeart/2005/8/layout/vList6"/>
    <dgm:cxn modelId="{2975C884-D72B-4836-8EE1-9F6B271F3EE6}" type="presOf" srcId="{9FFEDAF7-0364-4174-8B75-CD911324F30A}" destId="{AE13B6D6-9688-455B-BF4A-6FFE6C1CD24E}" srcOrd="0" destOrd="1" presId="urn:microsoft.com/office/officeart/2005/8/layout/vList6"/>
    <dgm:cxn modelId="{9AC2819D-4C8E-4FE1-B9D8-5741198653E3}" type="presOf" srcId="{4DD685F0-D2D1-40A2-B1D9-E82376A20E2A}" destId="{4DBB40C7-4473-46F4-B327-F6A6D7EC7E78}" srcOrd="0" destOrd="0" presId="urn:microsoft.com/office/officeart/2005/8/layout/vList6"/>
    <dgm:cxn modelId="{6509B2A1-AEF3-4A25-9B7D-0E928DE67977}" srcId="{7250A893-D5F5-4E00-AE93-E2C4AF764472}" destId="{28E0F76D-E592-4FDB-9194-8743E50D4BA5}" srcOrd="0" destOrd="0" parTransId="{A388C9DB-B715-433A-BE8B-0D235FCAEA85}" sibTransId="{B30408B7-7069-4486-8E91-C778AF9AF032}"/>
    <dgm:cxn modelId="{BD5DE3D4-93FB-4530-BED6-326FAB508264}" type="presOf" srcId="{716CBBB2-B063-481E-BA83-8B900DD2C2BE}" destId="{6EF0BA58-98E4-4D0D-B3E6-F25BE2349A54}" srcOrd="0" destOrd="0" presId="urn:microsoft.com/office/officeart/2005/8/layout/vList6"/>
    <dgm:cxn modelId="{1B5DCEE3-D6B4-4FB1-9834-AAEEEC38B325}" type="presOf" srcId="{55CCB0D4-4501-4649-8208-D889BC158334}" destId="{AE13B6D6-9688-455B-BF4A-6FFE6C1CD24E}" srcOrd="0" destOrd="2" presId="urn:microsoft.com/office/officeart/2005/8/layout/vList6"/>
    <dgm:cxn modelId="{1456CEEC-35A6-4AA5-8B17-18C3925F556F}" type="presOf" srcId="{09986645-D55A-45F5-95B4-A2B1062DF73C}" destId="{6EF0BA58-98E4-4D0D-B3E6-F25BE2349A54}" srcOrd="0" destOrd="2" presId="urn:microsoft.com/office/officeart/2005/8/layout/vList6"/>
    <dgm:cxn modelId="{F29D4EEF-6041-49A9-983E-59F130A70F0B}" type="presOf" srcId="{7250A893-D5F5-4E00-AE93-E2C4AF764472}" destId="{F3C08226-9100-4D95-BB39-77CA38D9BD21}" srcOrd="0" destOrd="0" presId="urn:microsoft.com/office/officeart/2005/8/layout/vList6"/>
    <dgm:cxn modelId="{9E7348F4-3879-4804-BAE3-56EBA9AA839C}" srcId="{C5C5DF63-FDA9-4364-AF65-388492962021}" destId="{7250A893-D5F5-4E00-AE93-E2C4AF764472}" srcOrd="1" destOrd="0" parTransId="{B86AE154-2EA0-4BDF-BC2E-95EFB597641A}" sibTransId="{470A9193-5FE2-4244-8566-26352BE63007}"/>
    <dgm:cxn modelId="{DFEA58F4-09A9-47A8-A918-AE9FCA87E94C}" srcId="{7250A893-D5F5-4E00-AE93-E2C4AF764472}" destId="{55CCB0D4-4501-4649-8208-D889BC158334}" srcOrd="2" destOrd="0" parTransId="{1A22DD26-F3F1-4D6D-B06C-EC797923442A}" sibTransId="{3D963A5E-7CE2-4866-BA17-6E8DDDD794B8}"/>
    <dgm:cxn modelId="{B5AA67FD-FB41-4F11-A6FF-963CC4F96C9D}" srcId="{7250A893-D5F5-4E00-AE93-E2C4AF764472}" destId="{9FFEDAF7-0364-4174-8B75-CD911324F30A}" srcOrd="1" destOrd="0" parTransId="{12AED2A7-C8E6-413F-B380-5B00399EE901}" sibTransId="{94617A67-E841-4E6F-8124-07FEEFE248AD}"/>
    <dgm:cxn modelId="{26F3BF97-52A7-4094-8360-836B55C115CD}" type="presParOf" srcId="{ACADF27C-13A8-4E48-8360-68BB8689CF70}" destId="{A725F833-5016-4470-9EDA-C5716442D553}" srcOrd="0" destOrd="0" presId="urn:microsoft.com/office/officeart/2005/8/layout/vList6"/>
    <dgm:cxn modelId="{CAFFAA9B-89E3-49C5-BD98-454F6288C147}" type="presParOf" srcId="{A725F833-5016-4470-9EDA-C5716442D553}" destId="{4DBB40C7-4473-46F4-B327-F6A6D7EC7E78}" srcOrd="0" destOrd="0" presId="urn:microsoft.com/office/officeart/2005/8/layout/vList6"/>
    <dgm:cxn modelId="{DDE418CE-3347-4CCA-AF8D-766E379D0758}" type="presParOf" srcId="{A725F833-5016-4470-9EDA-C5716442D553}" destId="{6EF0BA58-98E4-4D0D-B3E6-F25BE2349A54}" srcOrd="1" destOrd="0" presId="urn:microsoft.com/office/officeart/2005/8/layout/vList6"/>
    <dgm:cxn modelId="{F1BD57BC-D8D3-4949-9DA3-0EB0E6DB6BC9}" type="presParOf" srcId="{ACADF27C-13A8-4E48-8360-68BB8689CF70}" destId="{E6879ECC-0104-4484-8074-C67D3C204D61}" srcOrd="1" destOrd="0" presId="urn:microsoft.com/office/officeart/2005/8/layout/vList6"/>
    <dgm:cxn modelId="{49737873-F47C-4CFF-BB50-EE1442C63AED}" type="presParOf" srcId="{ACADF27C-13A8-4E48-8360-68BB8689CF70}" destId="{90C9A2AF-3A0C-46D0-96A3-0C92D5F920E2}" srcOrd="2" destOrd="0" presId="urn:microsoft.com/office/officeart/2005/8/layout/vList6"/>
    <dgm:cxn modelId="{CAE98D92-46DC-4FE2-AD9A-EC3F200624EC}" type="presParOf" srcId="{90C9A2AF-3A0C-46D0-96A3-0C92D5F920E2}" destId="{F3C08226-9100-4D95-BB39-77CA38D9BD21}" srcOrd="0" destOrd="0" presId="urn:microsoft.com/office/officeart/2005/8/layout/vList6"/>
    <dgm:cxn modelId="{F2B15F46-C748-4733-9B74-5CCA520D0983}" type="presParOf" srcId="{90C9A2AF-3A0C-46D0-96A3-0C92D5F920E2}" destId="{AE13B6D6-9688-455B-BF4A-6FFE6C1CD24E}"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C5C5DF63-FDA9-4364-AF65-388492962021}" type="doc">
      <dgm:prSet loTypeId="urn:microsoft.com/office/officeart/2005/8/layout/vList6" loCatId="list" qsTypeId="urn:microsoft.com/office/officeart/2005/8/quickstyle/3d3" qsCatId="3D" csTypeId="urn:microsoft.com/office/officeart/2005/8/colors/accent1_2" csCatId="accent1" phldr="1"/>
      <dgm:spPr/>
      <dgm:t>
        <a:bodyPr/>
        <a:lstStyle/>
        <a:p>
          <a:endParaRPr lang="en-US"/>
        </a:p>
      </dgm:t>
    </dgm:pt>
    <dgm:pt modelId="{4DD685F0-D2D1-40A2-B1D9-E82376A20E2A}">
      <dgm:prSet phldrT="[Text]"/>
      <dgm:spPr/>
      <dgm:t>
        <a:bodyPr/>
        <a:lstStyle/>
        <a:p>
          <a:r>
            <a:rPr lang="en-US" b="1" dirty="0"/>
            <a:t>Balanced Buyers</a:t>
          </a:r>
          <a:endParaRPr lang="en-US" b="0" dirty="0"/>
        </a:p>
      </dgm:t>
    </dgm:pt>
    <dgm:pt modelId="{1E40AD13-2616-4D54-A63D-99BAC35FC3E4}" type="parTrans" cxnId="{600DAE70-0C5F-438B-A213-1EAA1F83309A}">
      <dgm:prSet/>
      <dgm:spPr/>
      <dgm:t>
        <a:bodyPr/>
        <a:lstStyle/>
        <a:p>
          <a:endParaRPr lang="en-US"/>
        </a:p>
      </dgm:t>
    </dgm:pt>
    <dgm:pt modelId="{4C3D1893-A6BD-4DBA-99AD-41C8BF62D37A}" type="sibTrans" cxnId="{600DAE70-0C5F-438B-A213-1EAA1F83309A}">
      <dgm:prSet/>
      <dgm:spPr/>
      <dgm:t>
        <a:bodyPr/>
        <a:lstStyle/>
        <a:p>
          <a:endParaRPr lang="en-US"/>
        </a:p>
      </dgm:t>
    </dgm:pt>
    <dgm:pt modelId="{716CBBB2-B063-481E-BA83-8B900DD2C2BE}">
      <dgm:prSet phldrT="[Text]"/>
      <dgm:spPr/>
      <dgm:t>
        <a:bodyPr/>
        <a:lstStyle/>
        <a:p>
          <a:r>
            <a:rPr lang="en-US" b="1" dirty="0"/>
            <a:t>Strategy:</a:t>
          </a:r>
          <a:r>
            <a:rPr lang="en-US" dirty="0"/>
            <a:t> Provide balanced promotional offers across all product categories, and highlight versatility and variety.</a:t>
          </a:r>
        </a:p>
      </dgm:t>
    </dgm:pt>
    <dgm:pt modelId="{7C976C35-ED49-41A5-9124-F737180FF1E9}" type="parTrans" cxnId="{86A90B54-9797-43B1-A484-769800A39A93}">
      <dgm:prSet/>
      <dgm:spPr/>
      <dgm:t>
        <a:bodyPr/>
        <a:lstStyle/>
        <a:p>
          <a:endParaRPr lang="en-US"/>
        </a:p>
      </dgm:t>
    </dgm:pt>
    <dgm:pt modelId="{4A5B40A0-9C9F-4FCD-AEF1-0E46205F6377}" type="sibTrans" cxnId="{86A90B54-9797-43B1-A484-769800A39A93}">
      <dgm:prSet/>
      <dgm:spPr/>
      <dgm:t>
        <a:bodyPr/>
        <a:lstStyle/>
        <a:p>
          <a:endParaRPr lang="en-US"/>
        </a:p>
      </dgm:t>
    </dgm:pt>
    <dgm:pt modelId="{09986645-D55A-45F5-95B4-A2B1062DF73C}">
      <dgm:prSet phldrT="[Text]"/>
      <dgm:spPr/>
      <dgm:t>
        <a:bodyPr/>
        <a:lstStyle/>
        <a:p>
          <a:r>
            <a:rPr lang="en-US" b="1" dirty="0"/>
            <a:t>Expected Outcome:</a:t>
          </a:r>
          <a:r>
            <a:rPr lang="en-US" dirty="0"/>
            <a:t> Strengthened overall customer relationship and balanced sales growth.</a:t>
          </a:r>
        </a:p>
      </dgm:t>
    </dgm:pt>
    <dgm:pt modelId="{31957EC6-C844-4112-8136-907729B7A881}" type="parTrans" cxnId="{4CCD6635-00E7-4735-BC9A-29E1E942A4C2}">
      <dgm:prSet/>
      <dgm:spPr/>
      <dgm:t>
        <a:bodyPr/>
        <a:lstStyle/>
        <a:p>
          <a:endParaRPr lang="en-US"/>
        </a:p>
      </dgm:t>
    </dgm:pt>
    <dgm:pt modelId="{D442505C-0160-453D-BA4B-B04AB7977B36}" type="sibTrans" cxnId="{4CCD6635-00E7-4735-BC9A-29E1E942A4C2}">
      <dgm:prSet/>
      <dgm:spPr/>
      <dgm:t>
        <a:bodyPr/>
        <a:lstStyle/>
        <a:p>
          <a:endParaRPr lang="en-US"/>
        </a:p>
      </dgm:t>
    </dgm:pt>
    <dgm:pt modelId="{7250A893-D5F5-4E00-AE93-E2C4AF764472}">
      <dgm:prSet phldrT="[Text]"/>
      <dgm:spPr/>
      <dgm:t>
        <a:bodyPr/>
        <a:lstStyle/>
        <a:p>
          <a:r>
            <a:rPr lang="en-US" b="1" dirty="0"/>
            <a:t>Frozen and Detergent Focused</a:t>
          </a:r>
          <a:endParaRPr lang="en-US" dirty="0"/>
        </a:p>
      </dgm:t>
    </dgm:pt>
    <dgm:pt modelId="{B86AE154-2EA0-4BDF-BC2E-95EFB597641A}" type="parTrans" cxnId="{9E7348F4-3879-4804-BAE3-56EBA9AA839C}">
      <dgm:prSet/>
      <dgm:spPr/>
      <dgm:t>
        <a:bodyPr/>
        <a:lstStyle/>
        <a:p>
          <a:endParaRPr lang="en-US"/>
        </a:p>
      </dgm:t>
    </dgm:pt>
    <dgm:pt modelId="{470A9193-5FE2-4244-8566-26352BE63007}" type="sibTrans" cxnId="{9E7348F4-3879-4804-BAE3-56EBA9AA839C}">
      <dgm:prSet/>
      <dgm:spPr/>
      <dgm:t>
        <a:bodyPr/>
        <a:lstStyle/>
        <a:p>
          <a:endParaRPr lang="en-US"/>
        </a:p>
      </dgm:t>
    </dgm:pt>
    <dgm:pt modelId="{28E0F76D-E592-4FDB-9194-8743E50D4BA5}">
      <dgm:prSet phldrT="[Text]"/>
      <dgm:spPr/>
      <dgm:t>
        <a:bodyPr/>
        <a:lstStyle/>
        <a:p>
          <a:r>
            <a:rPr lang="en-US" b="1" dirty="0"/>
            <a:t>Strategy:</a:t>
          </a:r>
          <a:r>
            <a:rPr lang="en-US" dirty="0"/>
            <a:t> Emphasize convenience products, quick meal options, and cleaning supply bundles.</a:t>
          </a:r>
        </a:p>
      </dgm:t>
    </dgm:pt>
    <dgm:pt modelId="{A388C9DB-B715-433A-BE8B-0D235FCAEA85}" type="parTrans" cxnId="{6509B2A1-AEF3-4A25-9B7D-0E928DE67977}">
      <dgm:prSet/>
      <dgm:spPr/>
      <dgm:t>
        <a:bodyPr/>
        <a:lstStyle/>
        <a:p>
          <a:endParaRPr lang="en-US"/>
        </a:p>
      </dgm:t>
    </dgm:pt>
    <dgm:pt modelId="{B30408B7-7069-4486-8E91-C778AF9AF032}" type="sibTrans" cxnId="{6509B2A1-AEF3-4A25-9B7D-0E928DE67977}">
      <dgm:prSet/>
      <dgm:spPr/>
      <dgm:t>
        <a:bodyPr/>
        <a:lstStyle/>
        <a:p>
          <a:endParaRPr lang="en-US"/>
        </a:p>
      </dgm:t>
    </dgm:pt>
    <dgm:pt modelId="{55CCB0D4-4501-4649-8208-D889BC158334}">
      <dgm:prSet phldrT="[Text]"/>
      <dgm:spPr/>
      <dgm:t>
        <a:bodyPr/>
        <a:lstStyle/>
        <a:p>
          <a:r>
            <a:rPr lang="en-US" b="1" dirty="0"/>
            <a:t>Expected Outcome:</a:t>
          </a:r>
          <a:r>
            <a:rPr lang="en-US" dirty="0"/>
            <a:t> Improved convenience perception and increased spend on target categories.</a:t>
          </a:r>
        </a:p>
      </dgm:t>
    </dgm:pt>
    <dgm:pt modelId="{1A22DD26-F3F1-4D6D-B06C-EC797923442A}" type="parTrans" cxnId="{DFEA58F4-09A9-47A8-A918-AE9FCA87E94C}">
      <dgm:prSet/>
      <dgm:spPr/>
      <dgm:t>
        <a:bodyPr/>
        <a:lstStyle/>
        <a:p>
          <a:endParaRPr lang="en-US"/>
        </a:p>
      </dgm:t>
    </dgm:pt>
    <dgm:pt modelId="{3D963A5E-7CE2-4866-BA17-6E8DDDD794B8}" type="sibTrans" cxnId="{DFEA58F4-09A9-47A8-A918-AE9FCA87E94C}">
      <dgm:prSet/>
      <dgm:spPr/>
      <dgm:t>
        <a:bodyPr/>
        <a:lstStyle/>
        <a:p>
          <a:endParaRPr lang="en-US"/>
        </a:p>
      </dgm:t>
    </dgm:pt>
    <dgm:pt modelId="{9FFEDAF7-0364-4174-8B75-CD911324F30A}">
      <dgm:prSet phldrT="[Text]"/>
      <dgm:spPr/>
      <dgm:t>
        <a:bodyPr/>
        <a:lstStyle/>
        <a:p>
          <a:endParaRPr lang="en-US" dirty="0"/>
        </a:p>
      </dgm:t>
    </dgm:pt>
    <dgm:pt modelId="{12AED2A7-C8E6-413F-B380-5B00399EE901}" type="parTrans" cxnId="{B5AA67FD-FB41-4F11-A6FF-963CC4F96C9D}">
      <dgm:prSet/>
      <dgm:spPr/>
      <dgm:t>
        <a:bodyPr/>
        <a:lstStyle/>
        <a:p>
          <a:endParaRPr lang="en-US"/>
        </a:p>
      </dgm:t>
    </dgm:pt>
    <dgm:pt modelId="{94617A67-E841-4E6F-8124-07FEEFE248AD}" type="sibTrans" cxnId="{B5AA67FD-FB41-4F11-A6FF-963CC4F96C9D}">
      <dgm:prSet/>
      <dgm:spPr/>
      <dgm:t>
        <a:bodyPr/>
        <a:lstStyle/>
        <a:p>
          <a:endParaRPr lang="en-US"/>
        </a:p>
      </dgm:t>
    </dgm:pt>
    <dgm:pt modelId="{C25E5201-2B21-4DBD-827F-76BCD0A6FB4B}">
      <dgm:prSet phldrT="[Text]"/>
      <dgm:spPr/>
      <dgm:t>
        <a:bodyPr/>
        <a:lstStyle/>
        <a:p>
          <a:endParaRPr lang="en-US" dirty="0"/>
        </a:p>
      </dgm:t>
    </dgm:pt>
    <dgm:pt modelId="{5A6FACDC-55A3-4571-BA82-026BB94AD942}" type="parTrans" cxnId="{EAE2B108-041F-4AB2-B16B-C9D7EC0B6FC8}">
      <dgm:prSet/>
      <dgm:spPr/>
      <dgm:t>
        <a:bodyPr/>
        <a:lstStyle/>
        <a:p>
          <a:endParaRPr lang="en-US"/>
        </a:p>
      </dgm:t>
    </dgm:pt>
    <dgm:pt modelId="{DE88DA69-723A-4BDC-B9C5-F9B58A0FFDD3}" type="sibTrans" cxnId="{EAE2B108-041F-4AB2-B16B-C9D7EC0B6FC8}">
      <dgm:prSet/>
      <dgm:spPr/>
      <dgm:t>
        <a:bodyPr/>
        <a:lstStyle/>
        <a:p>
          <a:endParaRPr lang="en-US"/>
        </a:p>
      </dgm:t>
    </dgm:pt>
    <dgm:pt modelId="{ACADF27C-13A8-4E48-8360-68BB8689CF70}" type="pres">
      <dgm:prSet presAssocID="{C5C5DF63-FDA9-4364-AF65-388492962021}" presName="Name0" presStyleCnt="0">
        <dgm:presLayoutVars>
          <dgm:dir/>
          <dgm:animLvl val="lvl"/>
          <dgm:resizeHandles/>
        </dgm:presLayoutVars>
      </dgm:prSet>
      <dgm:spPr/>
    </dgm:pt>
    <dgm:pt modelId="{A725F833-5016-4470-9EDA-C5716442D553}" type="pres">
      <dgm:prSet presAssocID="{4DD685F0-D2D1-40A2-B1D9-E82376A20E2A}" presName="linNode" presStyleCnt="0"/>
      <dgm:spPr/>
    </dgm:pt>
    <dgm:pt modelId="{4DBB40C7-4473-46F4-B327-F6A6D7EC7E78}" type="pres">
      <dgm:prSet presAssocID="{4DD685F0-D2D1-40A2-B1D9-E82376A20E2A}" presName="parentShp" presStyleLbl="node1" presStyleIdx="0" presStyleCnt="2">
        <dgm:presLayoutVars>
          <dgm:bulletEnabled val="1"/>
        </dgm:presLayoutVars>
      </dgm:prSet>
      <dgm:spPr/>
    </dgm:pt>
    <dgm:pt modelId="{6EF0BA58-98E4-4D0D-B3E6-F25BE2349A54}" type="pres">
      <dgm:prSet presAssocID="{4DD685F0-D2D1-40A2-B1D9-E82376A20E2A}" presName="childShp" presStyleLbl="bgAccFollowNode1" presStyleIdx="0" presStyleCnt="2">
        <dgm:presLayoutVars>
          <dgm:bulletEnabled val="1"/>
        </dgm:presLayoutVars>
      </dgm:prSet>
      <dgm:spPr/>
    </dgm:pt>
    <dgm:pt modelId="{E6879ECC-0104-4484-8074-C67D3C204D61}" type="pres">
      <dgm:prSet presAssocID="{4C3D1893-A6BD-4DBA-99AD-41C8BF62D37A}" presName="spacing" presStyleCnt="0"/>
      <dgm:spPr/>
    </dgm:pt>
    <dgm:pt modelId="{90C9A2AF-3A0C-46D0-96A3-0C92D5F920E2}" type="pres">
      <dgm:prSet presAssocID="{7250A893-D5F5-4E00-AE93-E2C4AF764472}" presName="linNode" presStyleCnt="0"/>
      <dgm:spPr/>
    </dgm:pt>
    <dgm:pt modelId="{F3C08226-9100-4D95-BB39-77CA38D9BD21}" type="pres">
      <dgm:prSet presAssocID="{7250A893-D5F5-4E00-AE93-E2C4AF764472}" presName="parentShp" presStyleLbl="node1" presStyleIdx="1" presStyleCnt="2">
        <dgm:presLayoutVars>
          <dgm:bulletEnabled val="1"/>
        </dgm:presLayoutVars>
      </dgm:prSet>
      <dgm:spPr/>
    </dgm:pt>
    <dgm:pt modelId="{AE13B6D6-9688-455B-BF4A-6FFE6C1CD24E}" type="pres">
      <dgm:prSet presAssocID="{7250A893-D5F5-4E00-AE93-E2C4AF764472}" presName="childShp" presStyleLbl="bgAccFollowNode1" presStyleIdx="1" presStyleCnt="2">
        <dgm:presLayoutVars>
          <dgm:bulletEnabled val="1"/>
        </dgm:presLayoutVars>
      </dgm:prSet>
      <dgm:spPr/>
    </dgm:pt>
  </dgm:ptLst>
  <dgm:cxnLst>
    <dgm:cxn modelId="{EAE2B108-041F-4AB2-B16B-C9D7EC0B6FC8}" srcId="{4DD685F0-D2D1-40A2-B1D9-E82376A20E2A}" destId="{C25E5201-2B21-4DBD-827F-76BCD0A6FB4B}" srcOrd="1" destOrd="0" parTransId="{5A6FACDC-55A3-4571-BA82-026BB94AD942}" sibTransId="{DE88DA69-723A-4BDC-B9C5-F9B58A0FFDD3}"/>
    <dgm:cxn modelId="{4CCD6635-00E7-4735-BC9A-29E1E942A4C2}" srcId="{4DD685F0-D2D1-40A2-B1D9-E82376A20E2A}" destId="{09986645-D55A-45F5-95B4-A2B1062DF73C}" srcOrd="2" destOrd="0" parTransId="{31957EC6-C844-4112-8136-907729B7A881}" sibTransId="{D442505C-0160-453D-BA4B-B04AB7977B36}"/>
    <dgm:cxn modelId="{4071425B-423D-40D0-88E3-497BE7EC7CD1}" type="presOf" srcId="{C5C5DF63-FDA9-4364-AF65-388492962021}" destId="{ACADF27C-13A8-4E48-8360-68BB8689CF70}" srcOrd="0" destOrd="0" presId="urn:microsoft.com/office/officeart/2005/8/layout/vList6"/>
    <dgm:cxn modelId="{D3C20165-A4D6-440F-B021-B21BB03819EF}" type="presOf" srcId="{28E0F76D-E592-4FDB-9194-8743E50D4BA5}" destId="{AE13B6D6-9688-455B-BF4A-6FFE6C1CD24E}" srcOrd="0" destOrd="0" presId="urn:microsoft.com/office/officeart/2005/8/layout/vList6"/>
    <dgm:cxn modelId="{600DAE70-0C5F-438B-A213-1EAA1F83309A}" srcId="{C5C5DF63-FDA9-4364-AF65-388492962021}" destId="{4DD685F0-D2D1-40A2-B1D9-E82376A20E2A}" srcOrd="0" destOrd="0" parTransId="{1E40AD13-2616-4D54-A63D-99BAC35FC3E4}" sibTransId="{4C3D1893-A6BD-4DBA-99AD-41C8BF62D37A}"/>
    <dgm:cxn modelId="{86A90B54-9797-43B1-A484-769800A39A93}" srcId="{4DD685F0-D2D1-40A2-B1D9-E82376A20E2A}" destId="{716CBBB2-B063-481E-BA83-8B900DD2C2BE}" srcOrd="0" destOrd="0" parTransId="{7C976C35-ED49-41A5-9124-F737180FF1E9}" sibTransId="{4A5B40A0-9C9F-4FCD-AEF1-0E46205F6377}"/>
    <dgm:cxn modelId="{23141E83-A716-4E58-AA23-18098964776D}" type="presOf" srcId="{C25E5201-2B21-4DBD-827F-76BCD0A6FB4B}" destId="{6EF0BA58-98E4-4D0D-B3E6-F25BE2349A54}" srcOrd="0" destOrd="1" presId="urn:microsoft.com/office/officeart/2005/8/layout/vList6"/>
    <dgm:cxn modelId="{2975C884-D72B-4836-8EE1-9F6B271F3EE6}" type="presOf" srcId="{9FFEDAF7-0364-4174-8B75-CD911324F30A}" destId="{AE13B6D6-9688-455B-BF4A-6FFE6C1CD24E}" srcOrd="0" destOrd="1" presId="urn:microsoft.com/office/officeart/2005/8/layout/vList6"/>
    <dgm:cxn modelId="{9AC2819D-4C8E-4FE1-B9D8-5741198653E3}" type="presOf" srcId="{4DD685F0-D2D1-40A2-B1D9-E82376A20E2A}" destId="{4DBB40C7-4473-46F4-B327-F6A6D7EC7E78}" srcOrd="0" destOrd="0" presId="urn:microsoft.com/office/officeart/2005/8/layout/vList6"/>
    <dgm:cxn modelId="{6509B2A1-AEF3-4A25-9B7D-0E928DE67977}" srcId="{7250A893-D5F5-4E00-AE93-E2C4AF764472}" destId="{28E0F76D-E592-4FDB-9194-8743E50D4BA5}" srcOrd="0" destOrd="0" parTransId="{A388C9DB-B715-433A-BE8B-0D235FCAEA85}" sibTransId="{B30408B7-7069-4486-8E91-C778AF9AF032}"/>
    <dgm:cxn modelId="{BD5DE3D4-93FB-4530-BED6-326FAB508264}" type="presOf" srcId="{716CBBB2-B063-481E-BA83-8B900DD2C2BE}" destId="{6EF0BA58-98E4-4D0D-B3E6-F25BE2349A54}" srcOrd="0" destOrd="0" presId="urn:microsoft.com/office/officeart/2005/8/layout/vList6"/>
    <dgm:cxn modelId="{1B5DCEE3-D6B4-4FB1-9834-AAEEEC38B325}" type="presOf" srcId="{55CCB0D4-4501-4649-8208-D889BC158334}" destId="{AE13B6D6-9688-455B-BF4A-6FFE6C1CD24E}" srcOrd="0" destOrd="2" presId="urn:microsoft.com/office/officeart/2005/8/layout/vList6"/>
    <dgm:cxn modelId="{1456CEEC-35A6-4AA5-8B17-18C3925F556F}" type="presOf" srcId="{09986645-D55A-45F5-95B4-A2B1062DF73C}" destId="{6EF0BA58-98E4-4D0D-B3E6-F25BE2349A54}" srcOrd="0" destOrd="2" presId="urn:microsoft.com/office/officeart/2005/8/layout/vList6"/>
    <dgm:cxn modelId="{F29D4EEF-6041-49A9-983E-59F130A70F0B}" type="presOf" srcId="{7250A893-D5F5-4E00-AE93-E2C4AF764472}" destId="{F3C08226-9100-4D95-BB39-77CA38D9BD21}" srcOrd="0" destOrd="0" presId="urn:microsoft.com/office/officeart/2005/8/layout/vList6"/>
    <dgm:cxn modelId="{9E7348F4-3879-4804-BAE3-56EBA9AA839C}" srcId="{C5C5DF63-FDA9-4364-AF65-388492962021}" destId="{7250A893-D5F5-4E00-AE93-E2C4AF764472}" srcOrd="1" destOrd="0" parTransId="{B86AE154-2EA0-4BDF-BC2E-95EFB597641A}" sibTransId="{470A9193-5FE2-4244-8566-26352BE63007}"/>
    <dgm:cxn modelId="{DFEA58F4-09A9-47A8-A918-AE9FCA87E94C}" srcId="{7250A893-D5F5-4E00-AE93-E2C4AF764472}" destId="{55CCB0D4-4501-4649-8208-D889BC158334}" srcOrd="2" destOrd="0" parTransId="{1A22DD26-F3F1-4D6D-B06C-EC797923442A}" sibTransId="{3D963A5E-7CE2-4866-BA17-6E8DDDD794B8}"/>
    <dgm:cxn modelId="{B5AA67FD-FB41-4F11-A6FF-963CC4F96C9D}" srcId="{7250A893-D5F5-4E00-AE93-E2C4AF764472}" destId="{9FFEDAF7-0364-4174-8B75-CD911324F30A}" srcOrd="1" destOrd="0" parTransId="{12AED2A7-C8E6-413F-B380-5B00399EE901}" sibTransId="{94617A67-E841-4E6F-8124-07FEEFE248AD}"/>
    <dgm:cxn modelId="{26F3BF97-52A7-4094-8360-836B55C115CD}" type="presParOf" srcId="{ACADF27C-13A8-4E48-8360-68BB8689CF70}" destId="{A725F833-5016-4470-9EDA-C5716442D553}" srcOrd="0" destOrd="0" presId="urn:microsoft.com/office/officeart/2005/8/layout/vList6"/>
    <dgm:cxn modelId="{CAFFAA9B-89E3-49C5-BD98-454F6288C147}" type="presParOf" srcId="{A725F833-5016-4470-9EDA-C5716442D553}" destId="{4DBB40C7-4473-46F4-B327-F6A6D7EC7E78}" srcOrd="0" destOrd="0" presId="urn:microsoft.com/office/officeart/2005/8/layout/vList6"/>
    <dgm:cxn modelId="{DDE418CE-3347-4CCA-AF8D-766E379D0758}" type="presParOf" srcId="{A725F833-5016-4470-9EDA-C5716442D553}" destId="{6EF0BA58-98E4-4D0D-B3E6-F25BE2349A54}" srcOrd="1" destOrd="0" presId="urn:microsoft.com/office/officeart/2005/8/layout/vList6"/>
    <dgm:cxn modelId="{F1BD57BC-D8D3-4949-9DA3-0EB0E6DB6BC9}" type="presParOf" srcId="{ACADF27C-13A8-4E48-8360-68BB8689CF70}" destId="{E6879ECC-0104-4484-8074-C67D3C204D61}" srcOrd="1" destOrd="0" presId="urn:microsoft.com/office/officeart/2005/8/layout/vList6"/>
    <dgm:cxn modelId="{49737873-F47C-4CFF-BB50-EE1442C63AED}" type="presParOf" srcId="{ACADF27C-13A8-4E48-8360-68BB8689CF70}" destId="{90C9A2AF-3A0C-46D0-96A3-0C92D5F920E2}" srcOrd="2" destOrd="0" presId="urn:microsoft.com/office/officeart/2005/8/layout/vList6"/>
    <dgm:cxn modelId="{CAE98D92-46DC-4FE2-AD9A-EC3F200624EC}" type="presParOf" srcId="{90C9A2AF-3A0C-46D0-96A3-0C92D5F920E2}" destId="{F3C08226-9100-4D95-BB39-77CA38D9BD21}" srcOrd="0" destOrd="0" presId="urn:microsoft.com/office/officeart/2005/8/layout/vList6"/>
    <dgm:cxn modelId="{F2B15F46-C748-4733-9B74-5CCA520D0983}" type="presParOf" srcId="{90C9A2AF-3A0C-46D0-96A3-0C92D5F920E2}" destId="{AE13B6D6-9688-455B-BF4A-6FFE6C1CD24E}"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D6DEF29-C5D6-49DB-8B9B-34F2B79E06EB}"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en-US"/>
        </a:p>
      </dgm:t>
    </dgm:pt>
    <dgm:pt modelId="{A974B8E8-D6C4-4801-9437-2CC6E1774427}">
      <dgm:prSet phldrT="[Text]"/>
      <dgm:spPr/>
      <dgm:t>
        <a:bodyPr/>
        <a:lstStyle/>
        <a:p>
          <a:r>
            <a:rPr lang="en-US" b="1" dirty="0">
              <a:solidFill>
                <a:schemeClr val="tx1"/>
              </a:solidFill>
            </a:rPr>
            <a:t>Gather and preprocess wholesale customer transaction data for analysis.</a:t>
          </a:r>
        </a:p>
      </dgm:t>
    </dgm:pt>
    <dgm:pt modelId="{E1B5E097-83FF-45FD-B7C3-724C0C5FD325}" type="parTrans" cxnId="{1635F629-1C9C-4D62-91D1-0ADFC89307A2}">
      <dgm:prSet/>
      <dgm:spPr/>
      <dgm:t>
        <a:bodyPr/>
        <a:lstStyle/>
        <a:p>
          <a:endParaRPr lang="en-US" b="1">
            <a:solidFill>
              <a:schemeClr val="tx1"/>
            </a:solidFill>
          </a:endParaRPr>
        </a:p>
      </dgm:t>
    </dgm:pt>
    <dgm:pt modelId="{28C61BDD-1910-461F-8475-190428BB391B}" type="sibTrans" cxnId="{1635F629-1C9C-4D62-91D1-0ADFC89307A2}">
      <dgm:prSet/>
      <dgm:spPr/>
      <dgm:t>
        <a:bodyPr/>
        <a:lstStyle/>
        <a:p>
          <a:endParaRPr lang="en-US" b="1">
            <a:solidFill>
              <a:schemeClr val="tx1"/>
            </a:solidFill>
          </a:endParaRPr>
        </a:p>
      </dgm:t>
    </dgm:pt>
    <dgm:pt modelId="{5596045D-BA03-47AD-B81E-066D807B288B}">
      <dgm:prSet phldrT="[Text]"/>
      <dgm:spPr/>
      <dgm:t>
        <a:bodyPr/>
        <a:lstStyle/>
        <a:p>
          <a:r>
            <a:rPr lang="en-US" b="1" dirty="0">
              <a:solidFill>
                <a:schemeClr val="tx1"/>
              </a:solidFill>
            </a:rPr>
            <a:t>Implement K-Means, Agglomerative Clustering, GMM, and DBSCAN for segmentation.</a:t>
          </a:r>
        </a:p>
      </dgm:t>
    </dgm:pt>
    <dgm:pt modelId="{1F2FDA96-1284-4CDC-9CFF-484144366058}" type="parTrans" cxnId="{A3BBE72C-BD13-45CC-A646-A9AA400C9FBC}">
      <dgm:prSet/>
      <dgm:spPr/>
      <dgm:t>
        <a:bodyPr/>
        <a:lstStyle/>
        <a:p>
          <a:endParaRPr lang="en-US" b="1">
            <a:solidFill>
              <a:schemeClr val="tx1"/>
            </a:solidFill>
          </a:endParaRPr>
        </a:p>
      </dgm:t>
    </dgm:pt>
    <dgm:pt modelId="{F791B4D0-1D3F-43D3-9A13-0CDF1BC2A10B}" type="sibTrans" cxnId="{A3BBE72C-BD13-45CC-A646-A9AA400C9FBC}">
      <dgm:prSet/>
      <dgm:spPr/>
      <dgm:t>
        <a:bodyPr/>
        <a:lstStyle/>
        <a:p>
          <a:endParaRPr lang="en-US" b="1">
            <a:solidFill>
              <a:schemeClr val="tx1"/>
            </a:solidFill>
          </a:endParaRPr>
        </a:p>
      </dgm:t>
    </dgm:pt>
    <dgm:pt modelId="{02B9DF7A-2D9F-46E9-98C0-2335CAE17848}">
      <dgm:prSet phldrT="[Text]"/>
      <dgm:spPr/>
      <dgm:t>
        <a:bodyPr/>
        <a:lstStyle/>
        <a:p>
          <a:r>
            <a:rPr lang="en-US" b="1" dirty="0">
              <a:solidFill>
                <a:schemeClr val="tx1"/>
              </a:solidFill>
            </a:rPr>
            <a:t>Assess clustering quality using SSE and Silhouette Coefficients.</a:t>
          </a:r>
        </a:p>
      </dgm:t>
    </dgm:pt>
    <dgm:pt modelId="{A3717ADB-0086-4C1C-9BF4-3D6561A4362A}" type="parTrans" cxnId="{784E3F0A-0E0B-4852-8DAB-B9579CDC4A14}">
      <dgm:prSet/>
      <dgm:spPr/>
      <dgm:t>
        <a:bodyPr/>
        <a:lstStyle/>
        <a:p>
          <a:endParaRPr lang="en-US" b="1">
            <a:solidFill>
              <a:schemeClr val="tx1"/>
            </a:solidFill>
          </a:endParaRPr>
        </a:p>
      </dgm:t>
    </dgm:pt>
    <dgm:pt modelId="{BACC0463-5D24-4691-8A36-8E1422FA2172}" type="sibTrans" cxnId="{784E3F0A-0E0B-4852-8DAB-B9579CDC4A14}">
      <dgm:prSet/>
      <dgm:spPr/>
      <dgm:t>
        <a:bodyPr/>
        <a:lstStyle/>
        <a:p>
          <a:endParaRPr lang="en-US" b="1">
            <a:solidFill>
              <a:schemeClr val="tx1"/>
            </a:solidFill>
          </a:endParaRPr>
        </a:p>
      </dgm:t>
    </dgm:pt>
    <dgm:pt modelId="{0440DD79-744C-4067-8C83-877965E2C5F3}">
      <dgm:prSet phldrT="[Text]"/>
      <dgm:spPr/>
      <dgm:t>
        <a:bodyPr/>
        <a:lstStyle/>
        <a:p>
          <a:r>
            <a:rPr lang="en-US" b="1" dirty="0">
              <a:solidFill>
                <a:schemeClr val="tx1"/>
              </a:solidFill>
            </a:rPr>
            <a:t>Analyze customer segments to provide insights for marketing and operations.</a:t>
          </a:r>
        </a:p>
      </dgm:t>
    </dgm:pt>
    <dgm:pt modelId="{4137DDC0-838F-4984-B721-10F1BAD25136}" type="parTrans" cxnId="{664B39DC-EDC8-4226-8E37-F64AB29BEEB2}">
      <dgm:prSet/>
      <dgm:spPr/>
      <dgm:t>
        <a:bodyPr/>
        <a:lstStyle/>
        <a:p>
          <a:endParaRPr lang="en-US" b="1">
            <a:solidFill>
              <a:schemeClr val="tx1"/>
            </a:solidFill>
          </a:endParaRPr>
        </a:p>
      </dgm:t>
    </dgm:pt>
    <dgm:pt modelId="{5596D0AC-AAFF-452C-A468-CA87024A06FC}" type="sibTrans" cxnId="{664B39DC-EDC8-4226-8E37-F64AB29BEEB2}">
      <dgm:prSet/>
      <dgm:spPr/>
      <dgm:t>
        <a:bodyPr/>
        <a:lstStyle/>
        <a:p>
          <a:endParaRPr lang="en-US" b="1">
            <a:solidFill>
              <a:schemeClr val="tx1"/>
            </a:solidFill>
          </a:endParaRPr>
        </a:p>
      </dgm:t>
    </dgm:pt>
    <dgm:pt modelId="{F7164722-33E8-46D0-BE9F-12C6783E2B0A}">
      <dgm:prSet phldrT="[Text]"/>
      <dgm:spPr/>
      <dgm:t>
        <a:bodyPr/>
        <a:lstStyle/>
        <a:p>
          <a:r>
            <a:rPr lang="en-US" b="1" dirty="0">
              <a:solidFill>
                <a:schemeClr val="tx1"/>
              </a:solidFill>
            </a:rPr>
            <a:t>Compare clustering methods, highlighting their strengths and weaknesses.</a:t>
          </a:r>
        </a:p>
      </dgm:t>
    </dgm:pt>
    <dgm:pt modelId="{C5BEC641-E1B6-4AC6-AB75-2E1ACFF08ABF}" type="parTrans" cxnId="{5F476A91-1CD7-42C9-965A-D786FA72F54A}">
      <dgm:prSet/>
      <dgm:spPr/>
      <dgm:t>
        <a:bodyPr/>
        <a:lstStyle/>
        <a:p>
          <a:endParaRPr lang="en-US" b="1">
            <a:solidFill>
              <a:schemeClr val="tx1"/>
            </a:solidFill>
          </a:endParaRPr>
        </a:p>
      </dgm:t>
    </dgm:pt>
    <dgm:pt modelId="{3D0958D0-D532-49EA-A407-C326A2E19984}" type="sibTrans" cxnId="{5F476A91-1CD7-42C9-965A-D786FA72F54A}">
      <dgm:prSet/>
      <dgm:spPr/>
      <dgm:t>
        <a:bodyPr/>
        <a:lstStyle/>
        <a:p>
          <a:endParaRPr lang="en-US" b="1">
            <a:solidFill>
              <a:schemeClr val="tx1"/>
            </a:solidFill>
          </a:endParaRPr>
        </a:p>
      </dgm:t>
    </dgm:pt>
    <dgm:pt modelId="{5DD34C48-5083-42BD-8C62-F2733489C777}" type="pres">
      <dgm:prSet presAssocID="{AD6DEF29-C5D6-49DB-8B9B-34F2B79E06EB}" presName="Name0" presStyleCnt="0">
        <dgm:presLayoutVars>
          <dgm:chMax val="7"/>
          <dgm:chPref val="7"/>
          <dgm:dir/>
        </dgm:presLayoutVars>
      </dgm:prSet>
      <dgm:spPr/>
    </dgm:pt>
    <dgm:pt modelId="{64A50E3E-1256-4A0F-BE67-EB6278F915BF}" type="pres">
      <dgm:prSet presAssocID="{AD6DEF29-C5D6-49DB-8B9B-34F2B79E06EB}" presName="Name1" presStyleCnt="0"/>
      <dgm:spPr/>
    </dgm:pt>
    <dgm:pt modelId="{472699BF-E86A-4CE5-A5F8-382E60F7E7DC}" type="pres">
      <dgm:prSet presAssocID="{AD6DEF29-C5D6-49DB-8B9B-34F2B79E06EB}" presName="cycle" presStyleCnt="0"/>
      <dgm:spPr/>
    </dgm:pt>
    <dgm:pt modelId="{01ABD8B9-158F-4E40-A152-01F49C027FF8}" type="pres">
      <dgm:prSet presAssocID="{AD6DEF29-C5D6-49DB-8B9B-34F2B79E06EB}" presName="srcNode" presStyleLbl="node1" presStyleIdx="0" presStyleCnt="5"/>
      <dgm:spPr/>
    </dgm:pt>
    <dgm:pt modelId="{2D5094AF-C2B3-4072-9A57-30FCAF121986}" type="pres">
      <dgm:prSet presAssocID="{AD6DEF29-C5D6-49DB-8B9B-34F2B79E06EB}" presName="conn" presStyleLbl="parChTrans1D2" presStyleIdx="0" presStyleCnt="1"/>
      <dgm:spPr/>
    </dgm:pt>
    <dgm:pt modelId="{2E6F7ECF-1A9A-4D9E-B9FA-F55DECD2FA0D}" type="pres">
      <dgm:prSet presAssocID="{AD6DEF29-C5D6-49DB-8B9B-34F2B79E06EB}" presName="extraNode" presStyleLbl="node1" presStyleIdx="0" presStyleCnt="5"/>
      <dgm:spPr/>
    </dgm:pt>
    <dgm:pt modelId="{1CB7A99F-A680-4523-8CA6-022A19EE8014}" type="pres">
      <dgm:prSet presAssocID="{AD6DEF29-C5D6-49DB-8B9B-34F2B79E06EB}" presName="dstNode" presStyleLbl="node1" presStyleIdx="0" presStyleCnt="5"/>
      <dgm:spPr/>
    </dgm:pt>
    <dgm:pt modelId="{22736251-FF1D-4C16-9666-91303109455F}" type="pres">
      <dgm:prSet presAssocID="{A974B8E8-D6C4-4801-9437-2CC6E1774427}" presName="text_1" presStyleLbl="node1" presStyleIdx="0" presStyleCnt="5">
        <dgm:presLayoutVars>
          <dgm:bulletEnabled val="1"/>
        </dgm:presLayoutVars>
      </dgm:prSet>
      <dgm:spPr/>
    </dgm:pt>
    <dgm:pt modelId="{BFD0A7E9-E231-4FB8-90A5-0B4008A8B10E}" type="pres">
      <dgm:prSet presAssocID="{A974B8E8-D6C4-4801-9437-2CC6E1774427}" presName="accent_1" presStyleCnt="0"/>
      <dgm:spPr/>
    </dgm:pt>
    <dgm:pt modelId="{891CEADD-EB6A-4CE3-A408-1CB0D124844D}" type="pres">
      <dgm:prSet presAssocID="{A974B8E8-D6C4-4801-9437-2CC6E1774427}" presName="accentRepeatNode" presStyleLbl="solidFgAcc1" presStyleIdx="0" presStyleCnt="5"/>
      <dgm:spPr/>
    </dgm:pt>
    <dgm:pt modelId="{EEAD96A7-8D56-401B-9C57-C7313A5C06AB}" type="pres">
      <dgm:prSet presAssocID="{5596045D-BA03-47AD-B81E-066D807B288B}" presName="text_2" presStyleLbl="node1" presStyleIdx="1" presStyleCnt="5">
        <dgm:presLayoutVars>
          <dgm:bulletEnabled val="1"/>
        </dgm:presLayoutVars>
      </dgm:prSet>
      <dgm:spPr/>
    </dgm:pt>
    <dgm:pt modelId="{D05FC6EF-2521-42F6-839D-2C67B2F186C1}" type="pres">
      <dgm:prSet presAssocID="{5596045D-BA03-47AD-B81E-066D807B288B}" presName="accent_2" presStyleCnt="0"/>
      <dgm:spPr/>
    </dgm:pt>
    <dgm:pt modelId="{A5DF1EAF-4448-4252-8A39-4171D6B1B9F1}" type="pres">
      <dgm:prSet presAssocID="{5596045D-BA03-47AD-B81E-066D807B288B}" presName="accentRepeatNode" presStyleLbl="solidFgAcc1" presStyleIdx="1" presStyleCnt="5"/>
      <dgm:spPr/>
    </dgm:pt>
    <dgm:pt modelId="{9B77894E-342B-4649-B413-4B97D4CFEC0C}" type="pres">
      <dgm:prSet presAssocID="{02B9DF7A-2D9F-46E9-98C0-2335CAE17848}" presName="text_3" presStyleLbl="node1" presStyleIdx="2" presStyleCnt="5">
        <dgm:presLayoutVars>
          <dgm:bulletEnabled val="1"/>
        </dgm:presLayoutVars>
      </dgm:prSet>
      <dgm:spPr/>
    </dgm:pt>
    <dgm:pt modelId="{DE947B3A-F547-4662-A62C-84317EB3350A}" type="pres">
      <dgm:prSet presAssocID="{02B9DF7A-2D9F-46E9-98C0-2335CAE17848}" presName="accent_3" presStyleCnt="0"/>
      <dgm:spPr/>
    </dgm:pt>
    <dgm:pt modelId="{C17AD49D-A7F0-44B3-87B1-687AC4DAF6CF}" type="pres">
      <dgm:prSet presAssocID="{02B9DF7A-2D9F-46E9-98C0-2335CAE17848}" presName="accentRepeatNode" presStyleLbl="solidFgAcc1" presStyleIdx="2" presStyleCnt="5"/>
      <dgm:spPr/>
    </dgm:pt>
    <dgm:pt modelId="{7F61B8E2-E11A-4983-AD1B-3B82257A0527}" type="pres">
      <dgm:prSet presAssocID="{0440DD79-744C-4067-8C83-877965E2C5F3}" presName="text_4" presStyleLbl="node1" presStyleIdx="3" presStyleCnt="5">
        <dgm:presLayoutVars>
          <dgm:bulletEnabled val="1"/>
        </dgm:presLayoutVars>
      </dgm:prSet>
      <dgm:spPr/>
    </dgm:pt>
    <dgm:pt modelId="{078C0DD5-BBD4-4C62-9041-B618FC1921DF}" type="pres">
      <dgm:prSet presAssocID="{0440DD79-744C-4067-8C83-877965E2C5F3}" presName="accent_4" presStyleCnt="0"/>
      <dgm:spPr/>
    </dgm:pt>
    <dgm:pt modelId="{35232C5E-2AD8-4D01-9307-48DB6D31CDC8}" type="pres">
      <dgm:prSet presAssocID="{0440DD79-744C-4067-8C83-877965E2C5F3}" presName="accentRepeatNode" presStyleLbl="solidFgAcc1" presStyleIdx="3" presStyleCnt="5"/>
      <dgm:spPr/>
    </dgm:pt>
    <dgm:pt modelId="{FA32E9D4-22D7-47BD-BC14-14043EAD2B75}" type="pres">
      <dgm:prSet presAssocID="{F7164722-33E8-46D0-BE9F-12C6783E2B0A}" presName="text_5" presStyleLbl="node1" presStyleIdx="4" presStyleCnt="5">
        <dgm:presLayoutVars>
          <dgm:bulletEnabled val="1"/>
        </dgm:presLayoutVars>
      </dgm:prSet>
      <dgm:spPr/>
    </dgm:pt>
    <dgm:pt modelId="{50D153C1-0673-4FA6-9005-F2F3B8DF7B3C}" type="pres">
      <dgm:prSet presAssocID="{F7164722-33E8-46D0-BE9F-12C6783E2B0A}" presName="accent_5" presStyleCnt="0"/>
      <dgm:spPr/>
    </dgm:pt>
    <dgm:pt modelId="{EA3D1020-39F2-47B4-A376-1E3709FDF754}" type="pres">
      <dgm:prSet presAssocID="{F7164722-33E8-46D0-BE9F-12C6783E2B0A}" presName="accentRepeatNode" presStyleLbl="solidFgAcc1" presStyleIdx="4" presStyleCnt="5"/>
      <dgm:spPr/>
    </dgm:pt>
  </dgm:ptLst>
  <dgm:cxnLst>
    <dgm:cxn modelId="{784E3F0A-0E0B-4852-8DAB-B9579CDC4A14}" srcId="{AD6DEF29-C5D6-49DB-8B9B-34F2B79E06EB}" destId="{02B9DF7A-2D9F-46E9-98C0-2335CAE17848}" srcOrd="2" destOrd="0" parTransId="{A3717ADB-0086-4C1C-9BF4-3D6561A4362A}" sibTransId="{BACC0463-5D24-4691-8A36-8E1422FA2172}"/>
    <dgm:cxn modelId="{DE3EE40E-6E8E-4B9C-A44F-BA396474BE0A}" type="presOf" srcId="{02B9DF7A-2D9F-46E9-98C0-2335CAE17848}" destId="{9B77894E-342B-4649-B413-4B97D4CFEC0C}" srcOrd="0" destOrd="0" presId="urn:microsoft.com/office/officeart/2008/layout/VerticalCurvedList"/>
    <dgm:cxn modelId="{BABB9F1E-E7AF-4DAA-890C-BD2819729514}" type="presOf" srcId="{AD6DEF29-C5D6-49DB-8B9B-34F2B79E06EB}" destId="{5DD34C48-5083-42BD-8C62-F2733489C777}" srcOrd="0" destOrd="0" presId="urn:microsoft.com/office/officeart/2008/layout/VerticalCurvedList"/>
    <dgm:cxn modelId="{1635F629-1C9C-4D62-91D1-0ADFC89307A2}" srcId="{AD6DEF29-C5D6-49DB-8B9B-34F2B79E06EB}" destId="{A974B8E8-D6C4-4801-9437-2CC6E1774427}" srcOrd="0" destOrd="0" parTransId="{E1B5E097-83FF-45FD-B7C3-724C0C5FD325}" sibTransId="{28C61BDD-1910-461F-8475-190428BB391B}"/>
    <dgm:cxn modelId="{A3BBE72C-BD13-45CC-A646-A9AA400C9FBC}" srcId="{AD6DEF29-C5D6-49DB-8B9B-34F2B79E06EB}" destId="{5596045D-BA03-47AD-B81E-066D807B288B}" srcOrd="1" destOrd="0" parTransId="{1F2FDA96-1284-4CDC-9CFF-484144366058}" sibTransId="{F791B4D0-1D3F-43D3-9A13-0CDF1BC2A10B}"/>
    <dgm:cxn modelId="{64660D5C-DF8C-43F4-8D0D-64B1FDD4AFBE}" type="presOf" srcId="{28C61BDD-1910-461F-8475-190428BB391B}" destId="{2D5094AF-C2B3-4072-9A57-30FCAF121986}" srcOrd="0" destOrd="0" presId="urn:microsoft.com/office/officeart/2008/layout/VerticalCurvedList"/>
    <dgm:cxn modelId="{E2AB4F43-E215-4E01-93AF-8FC6EF0A19E3}" type="presOf" srcId="{F7164722-33E8-46D0-BE9F-12C6783E2B0A}" destId="{FA32E9D4-22D7-47BD-BC14-14043EAD2B75}" srcOrd="0" destOrd="0" presId="urn:microsoft.com/office/officeart/2008/layout/VerticalCurvedList"/>
    <dgm:cxn modelId="{B8A0418D-D368-4881-80DE-D097218C74D4}" type="presOf" srcId="{5596045D-BA03-47AD-B81E-066D807B288B}" destId="{EEAD96A7-8D56-401B-9C57-C7313A5C06AB}" srcOrd="0" destOrd="0" presId="urn:microsoft.com/office/officeart/2008/layout/VerticalCurvedList"/>
    <dgm:cxn modelId="{5F476A91-1CD7-42C9-965A-D786FA72F54A}" srcId="{AD6DEF29-C5D6-49DB-8B9B-34F2B79E06EB}" destId="{F7164722-33E8-46D0-BE9F-12C6783E2B0A}" srcOrd="4" destOrd="0" parTransId="{C5BEC641-E1B6-4AC6-AB75-2E1ACFF08ABF}" sibTransId="{3D0958D0-D532-49EA-A407-C326A2E19984}"/>
    <dgm:cxn modelId="{F8A6BBB0-E520-4FEC-A3D8-C3624F08D469}" type="presOf" srcId="{A974B8E8-D6C4-4801-9437-2CC6E1774427}" destId="{22736251-FF1D-4C16-9666-91303109455F}" srcOrd="0" destOrd="0" presId="urn:microsoft.com/office/officeart/2008/layout/VerticalCurvedList"/>
    <dgm:cxn modelId="{664B39DC-EDC8-4226-8E37-F64AB29BEEB2}" srcId="{AD6DEF29-C5D6-49DB-8B9B-34F2B79E06EB}" destId="{0440DD79-744C-4067-8C83-877965E2C5F3}" srcOrd="3" destOrd="0" parTransId="{4137DDC0-838F-4984-B721-10F1BAD25136}" sibTransId="{5596D0AC-AAFF-452C-A468-CA87024A06FC}"/>
    <dgm:cxn modelId="{0F9696EB-B5A6-47E0-9EBF-61B4DEE6FA4C}" type="presOf" srcId="{0440DD79-744C-4067-8C83-877965E2C5F3}" destId="{7F61B8E2-E11A-4983-AD1B-3B82257A0527}" srcOrd="0" destOrd="0" presId="urn:microsoft.com/office/officeart/2008/layout/VerticalCurvedList"/>
    <dgm:cxn modelId="{E1032977-C8F6-4A49-AC06-82470F09BB16}" type="presParOf" srcId="{5DD34C48-5083-42BD-8C62-F2733489C777}" destId="{64A50E3E-1256-4A0F-BE67-EB6278F915BF}" srcOrd="0" destOrd="0" presId="urn:microsoft.com/office/officeart/2008/layout/VerticalCurvedList"/>
    <dgm:cxn modelId="{27BA44CC-2EBB-4233-AAB1-D7D9F7DB072A}" type="presParOf" srcId="{64A50E3E-1256-4A0F-BE67-EB6278F915BF}" destId="{472699BF-E86A-4CE5-A5F8-382E60F7E7DC}" srcOrd="0" destOrd="0" presId="urn:microsoft.com/office/officeart/2008/layout/VerticalCurvedList"/>
    <dgm:cxn modelId="{D2EBD447-1D36-4146-ACA8-F6336C25C0BF}" type="presParOf" srcId="{472699BF-E86A-4CE5-A5F8-382E60F7E7DC}" destId="{01ABD8B9-158F-4E40-A152-01F49C027FF8}" srcOrd="0" destOrd="0" presId="urn:microsoft.com/office/officeart/2008/layout/VerticalCurvedList"/>
    <dgm:cxn modelId="{FF131351-D27C-4B38-B121-ED726744C1F4}" type="presParOf" srcId="{472699BF-E86A-4CE5-A5F8-382E60F7E7DC}" destId="{2D5094AF-C2B3-4072-9A57-30FCAF121986}" srcOrd="1" destOrd="0" presId="urn:microsoft.com/office/officeart/2008/layout/VerticalCurvedList"/>
    <dgm:cxn modelId="{70DE991D-7EF0-4EE0-B8AF-91EA6AF56D95}" type="presParOf" srcId="{472699BF-E86A-4CE5-A5F8-382E60F7E7DC}" destId="{2E6F7ECF-1A9A-4D9E-B9FA-F55DECD2FA0D}" srcOrd="2" destOrd="0" presId="urn:microsoft.com/office/officeart/2008/layout/VerticalCurvedList"/>
    <dgm:cxn modelId="{2EBBA963-194B-4E99-BA96-650CF4F8CCE4}" type="presParOf" srcId="{472699BF-E86A-4CE5-A5F8-382E60F7E7DC}" destId="{1CB7A99F-A680-4523-8CA6-022A19EE8014}" srcOrd="3" destOrd="0" presId="urn:microsoft.com/office/officeart/2008/layout/VerticalCurvedList"/>
    <dgm:cxn modelId="{CE8BFCC7-D4A5-468E-BCD3-BBDF77D09A97}" type="presParOf" srcId="{64A50E3E-1256-4A0F-BE67-EB6278F915BF}" destId="{22736251-FF1D-4C16-9666-91303109455F}" srcOrd="1" destOrd="0" presId="urn:microsoft.com/office/officeart/2008/layout/VerticalCurvedList"/>
    <dgm:cxn modelId="{F1AD44DD-35ED-46FD-9A3B-92F1572E9301}" type="presParOf" srcId="{64A50E3E-1256-4A0F-BE67-EB6278F915BF}" destId="{BFD0A7E9-E231-4FB8-90A5-0B4008A8B10E}" srcOrd="2" destOrd="0" presId="urn:microsoft.com/office/officeart/2008/layout/VerticalCurvedList"/>
    <dgm:cxn modelId="{9B9C79DD-0437-45B2-9D0D-9FE19FF3415B}" type="presParOf" srcId="{BFD0A7E9-E231-4FB8-90A5-0B4008A8B10E}" destId="{891CEADD-EB6A-4CE3-A408-1CB0D124844D}" srcOrd="0" destOrd="0" presId="urn:microsoft.com/office/officeart/2008/layout/VerticalCurvedList"/>
    <dgm:cxn modelId="{EB185FD1-50CC-4726-BB5E-30FE753CA644}" type="presParOf" srcId="{64A50E3E-1256-4A0F-BE67-EB6278F915BF}" destId="{EEAD96A7-8D56-401B-9C57-C7313A5C06AB}" srcOrd="3" destOrd="0" presId="urn:microsoft.com/office/officeart/2008/layout/VerticalCurvedList"/>
    <dgm:cxn modelId="{EB18B89B-3463-4A44-BA4C-703E3E974006}" type="presParOf" srcId="{64A50E3E-1256-4A0F-BE67-EB6278F915BF}" destId="{D05FC6EF-2521-42F6-839D-2C67B2F186C1}" srcOrd="4" destOrd="0" presId="urn:microsoft.com/office/officeart/2008/layout/VerticalCurvedList"/>
    <dgm:cxn modelId="{6CECC781-0FAB-4999-878E-068AD57045B6}" type="presParOf" srcId="{D05FC6EF-2521-42F6-839D-2C67B2F186C1}" destId="{A5DF1EAF-4448-4252-8A39-4171D6B1B9F1}" srcOrd="0" destOrd="0" presId="urn:microsoft.com/office/officeart/2008/layout/VerticalCurvedList"/>
    <dgm:cxn modelId="{C2C244E5-C5A1-4CFF-97C9-AE1017598CCC}" type="presParOf" srcId="{64A50E3E-1256-4A0F-BE67-EB6278F915BF}" destId="{9B77894E-342B-4649-B413-4B97D4CFEC0C}" srcOrd="5" destOrd="0" presId="urn:microsoft.com/office/officeart/2008/layout/VerticalCurvedList"/>
    <dgm:cxn modelId="{AA776ADF-656A-4F32-B11B-5779926B4ED4}" type="presParOf" srcId="{64A50E3E-1256-4A0F-BE67-EB6278F915BF}" destId="{DE947B3A-F547-4662-A62C-84317EB3350A}" srcOrd="6" destOrd="0" presId="urn:microsoft.com/office/officeart/2008/layout/VerticalCurvedList"/>
    <dgm:cxn modelId="{92CC2584-2EC9-4C96-8BB8-AC64E539A09C}" type="presParOf" srcId="{DE947B3A-F547-4662-A62C-84317EB3350A}" destId="{C17AD49D-A7F0-44B3-87B1-687AC4DAF6CF}" srcOrd="0" destOrd="0" presId="urn:microsoft.com/office/officeart/2008/layout/VerticalCurvedList"/>
    <dgm:cxn modelId="{8DE9B332-0E31-4825-8CDD-DD58D3194DBA}" type="presParOf" srcId="{64A50E3E-1256-4A0F-BE67-EB6278F915BF}" destId="{7F61B8E2-E11A-4983-AD1B-3B82257A0527}" srcOrd="7" destOrd="0" presId="urn:microsoft.com/office/officeart/2008/layout/VerticalCurvedList"/>
    <dgm:cxn modelId="{D3571EBF-7578-45F1-B215-CA1CF8FF9853}" type="presParOf" srcId="{64A50E3E-1256-4A0F-BE67-EB6278F915BF}" destId="{078C0DD5-BBD4-4C62-9041-B618FC1921DF}" srcOrd="8" destOrd="0" presId="urn:microsoft.com/office/officeart/2008/layout/VerticalCurvedList"/>
    <dgm:cxn modelId="{67A7A1F6-AA0E-45F3-9B26-93159A05F94D}" type="presParOf" srcId="{078C0DD5-BBD4-4C62-9041-B618FC1921DF}" destId="{35232C5E-2AD8-4D01-9307-48DB6D31CDC8}" srcOrd="0" destOrd="0" presId="urn:microsoft.com/office/officeart/2008/layout/VerticalCurvedList"/>
    <dgm:cxn modelId="{F0A1F6FE-880E-4257-ACBE-C491E541588B}" type="presParOf" srcId="{64A50E3E-1256-4A0F-BE67-EB6278F915BF}" destId="{FA32E9D4-22D7-47BD-BC14-14043EAD2B75}" srcOrd="9" destOrd="0" presId="urn:microsoft.com/office/officeart/2008/layout/VerticalCurvedList"/>
    <dgm:cxn modelId="{64FEED7D-AA09-4610-B445-E447EBAA0042}" type="presParOf" srcId="{64A50E3E-1256-4A0F-BE67-EB6278F915BF}" destId="{50D153C1-0673-4FA6-9005-F2F3B8DF7B3C}" srcOrd="10" destOrd="0" presId="urn:microsoft.com/office/officeart/2008/layout/VerticalCurvedList"/>
    <dgm:cxn modelId="{32AB6F7D-640E-48F8-99CF-B07DF5F68A2F}" type="presParOf" srcId="{50D153C1-0673-4FA6-9005-F2F3B8DF7B3C}" destId="{EA3D1020-39F2-47B4-A376-1E3709FDF75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802BE79-B34F-4D54-B154-A4C04510CCCF}"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US"/>
        </a:p>
      </dgm:t>
    </dgm:pt>
    <dgm:pt modelId="{EBCC0594-DA19-4D4C-9596-CDE48EB7486D}">
      <dgm:prSet phldrT="[Text]"/>
      <dgm:spPr/>
      <dgm:t>
        <a:bodyPr/>
        <a:lstStyle/>
        <a:p>
          <a:pPr algn="ctr"/>
          <a:r>
            <a:rPr lang="en-US" b="1" dirty="0"/>
            <a:t>Demographic Segmentation</a:t>
          </a:r>
        </a:p>
      </dgm:t>
    </dgm:pt>
    <dgm:pt modelId="{D8ACDD8D-E2A8-43BE-AF38-6B9587DAA0F0}" type="parTrans" cxnId="{502BA152-3C7C-42FC-AD29-5FA3BC8AB305}">
      <dgm:prSet/>
      <dgm:spPr/>
      <dgm:t>
        <a:bodyPr/>
        <a:lstStyle/>
        <a:p>
          <a:pPr algn="just"/>
          <a:endParaRPr lang="en-US" b="1">
            <a:solidFill>
              <a:schemeClr val="tx1"/>
            </a:solidFill>
          </a:endParaRPr>
        </a:p>
      </dgm:t>
    </dgm:pt>
    <dgm:pt modelId="{A5CE8D24-B201-4568-A943-AD8EF70167F1}" type="sibTrans" cxnId="{502BA152-3C7C-42FC-AD29-5FA3BC8AB305}">
      <dgm:prSet/>
      <dgm:spPr/>
      <dgm:t>
        <a:bodyPr/>
        <a:lstStyle/>
        <a:p>
          <a:pPr algn="just"/>
          <a:endParaRPr lang="en-US" b="1">
            <a:solidFill>
              <a:schemeClr val="tx1"/>
            </a:solidFill>
          </a:endParaRPr>
        </a:p>
      </dgm:t>
    </dgm:pt>
    <dgm:pt modelId="{82018FA9-5AC5-497B-AC84-A2A37A0CA42E}">
      <dgm:prSet phldrT="[Text]"/>
      <dgm:spPr/>
      <dgm:t>
        <a:bodyPr/>
        <a:lstStyle/>
        <a:p>
          <a:pPr algn="ctr"/>
          <a:r>
            <a:rPr lang="en-US" b="1" dirty="0"/>
            <a:t>Geographic Segmentation</a:t>
          </a:r>
        </a:p>
      </dgm:t>
    </dgm:pt>
    <dgm:pt modelId="{19897103-A29D-450F-94CA-F733FE0E37DD}" type="parTrans" cxnId="{882DFA3F-890C-4DB8-89F2-2D4895DB900A}">
      <dgm:prSet/>
      <dgm:spPr/>
      <dgm:t>
        <a:bodyPr/>
        <a:lstStyle/>
        <a:p>
          <a:pPr algn="just"/>
          <a:endParaRPr lang="en-US" b="1">
            <a:solidFill>
              <a:schemeClr val="tx1"/>
            </a:solidFill>
          </a:endParaRPr>
        </a:p>
      </dgm:t>
    </dgm:pt>
    <dgm:pt modelId="{7B3D55D5-02AF-4455-82BA-BC7B938C5C05}" type="sibTrans" cxnId="{882DFA3F-890C-4DB8-89F2-2D4895DB900A}">
      <dgm:prSet/>
      <dgm:spPr/>
      <dgm:t>
        <a:bodyPr/>
        <a:lstStyle/>
        <a:p>
          <a:pPr algn="just"/>
          <a:endParaRPr lang="en-US" b="1">
            <a:solidFill>
              <a:schemeClr val="tx1"/>
            </a:solidFill>
          </a:endParaRPr>
        </a:p>
      </dgm:t>
    </dgm:pt>
    <dgm:pt modelId="{F48CFAF3-6D65-4312-8F1C-D8DA2CC72F48}">
      <dgm:prSet phldrT="[Text]"/>
      <dgm:spPr/>
      <dgm:t>
        <a:bodyPr/>
        <a:lstStyle/>
        <a:p>
          <a:pPr algn="ctr"/>
          <a:r>
            <a:rPr lang="en-US" b="1" dirty="0"/>
            <a:t>Behavioral Segmentation</a:t>
          </a:r>
        </a:p>
      </dgm:t>
    </dgm:pt>
    <dgm:pt modelId="{D871C301-6E4C-4BBB-84ED-94AE29862FFE}" type="parTrans" cxnId="{B959AD46-9900-4DB0-9D07-ACAD03CF2EAA}">
      <dgm:prSet/>
      <dgm:spPr/>
      <dgm:t>
        <a:bodyPr/>
        <a:lstStyle/>
        <a:p>
          <a:pPr algn="just"/>
          <a:endParaRPr lang="en-US" b="1">
            <a:solidFill>
              <a:schemeClr val="tx1"/>
            </a:solidFill>
          </a:endParaRPr>
        </a:p>
      </dgm:t>
    </dgm:pt>
    <dgm:pt modelId="{4C017E7E-5387-45D1-A671-C12FFC9EAF63}" type="sibTrans" cxnId="{B959AD46-9900-4DB0-9D07-ACAD03CF2EAA}">
      <dgm:prSet/>
      <dgm:spPr/>
      <dgm:t>
        <a:bodyPr/>
        <a:lstStyle/>
        <a:p>
          <a:pPr algn="just"/>
          <a:endParaRPr lang="en-US" b="1">
            <a:solidFill>
              <a:schemeClr val="tx1"/>
            </a:solidFill>
          </a:endParaRPr>
        </a:p>
      </dgm:t>
    </dgm:pt>
    <dgm:pt modelId="{AD9164E0-9CAD-4CE3-9C14-CB50F821C2FA}">
      <dgm:prSet phldrT="[Text]"/>
      <dgm:spPr/>
      <dgm:t>
        <a:bodyPr/>
        <a:lstStyle/>
        <a:p>
          <a:pPr algn="ctr"/>
          <a:r>
            <a:rPr lang="en-US" b="1" dirty="0"/>
            <a:t>Advances in Machine Learning</a:t>
          </a:r>
        </a:p>
      </dgm:t>
    </dgm:pt>
    <dgm:pt modelId="{D01AD4EB-E464-43B2-ACC6-BB53F301E07B}" type="parTrans" cxnId="{BC18C46C-B49D-4A6B-88B6-6A64911379E4}">
      <dgm:prSet/>
      <dgm:spPr/>
      <dgm:t>
        <a:bodyPr/>
        <a:lstStyle/>
        <a:p>
          <a:pPr algn="just"/>
          <a:endParaRPr lang="en-US" b="1">
            <a:solidFill>
              <a:schemeClr val="tx1"/>
            </a:solidFill>
          </a:endParaRPr>
        </a:p>
      </dgm:t>
    </dgm:pt>
    <dgm:pt modelId="{53D8916C-F088-48BD-BAA8-878C4FBBE3D9}" type="sibTrans" cxnId="{BC18C46C-B49D-4A6B-88B6-6A64911379E4}">
      <dgm:prSet/>
      <dgm:spPr/>
      <dgm:t>
        <a:bodyPr/>
        <a:lstStyle/>
        <a:p>
          <a:pPr algn="just"/>
          <a:endParaRPr lang="en-US" b="1">
            <a:solidFill>
              <a:schemeClr val="tx1"/>
            </a:solidFill>
          </a:endParaRPr>
        </a:p>
      </dgm:t>
    </dgm:pt>
    <dgm:pt modelId="{9B1A8530-2575-414A-9C48-2B4D944EBF09}" type="pres">
      <dgm:prSet presAssocID="{8802BE79-B34F-4D54-B154-A4C04510CCCF}" presName="linear" presStyleCnt="0">
        <dgm:presLayoutVars>
          <dgm:animLvl val="lvl"/>
          <dgm:resizeHandles val="exact"/>
        </dgm:presLayoutVars>
      </dgm:prSet>
      <dgm:spPr/>
    </dgm:pt>
    <dgm:pt modelId="{C9F34102-F028-4E0C-AF76-F80EF8ABDB4B}" type="pres">
      <dgm:prSet presAssocID="{EBCC0594-DA19-4D4C-9596-CDE48EB7486D}" presName="parentText" presStyleLbl="node1" presStyleIdx="0" presStyleCnt="4">
        <dgm:presLayoutVars>
          <dgm:chMax val="0"/>
          <dgm:bulletEnabled val="1"/>
        </dgm:presLayoutVars>
      </dgm:prSet>
      <dgm:spPr/>
    </dgm:pt>
    <dgm:pt modelId="{8B258908-EE4D-448C-A43F-A94BCEA74B7F}" type="pres">
      <dgm:prSet presAssocID="{A5CE8D24-B201-4568-A943-AD8EF70167F1}" presName="spacer" presStyleCnt="0"/>
      <dgm:spPr/>
    </dgm:pt>
    <dgm:pt modelId="{2F976099-8E92-4F1B-B0AC-7A6107F05FEB}" type="pres">
      <dgm:prSet presAssocID="{82018FA9-5AC5-497B-AC84-A2A37A0CA42E}" presName="parentText" presStyleLbl="node1" presStyleIdx="1" presStyleCnt="4">
        <dgm:presLayoutVars>
          <dgm:chMax val="0"/>
          <dgm:bulletEnabled val="1"/>
        </dgm:presLayoutVars>
      </dgm:prSet>
      <dgm:spPr/>
    </dgm:pt>
    <dgm:pt modelId="{2DA74506-02F7-4E4D-A353-06FED16D17F3}" type="pres">
      <dgm:prSet presAssocID="{7B3D55D5-02AF-4455-82BA-BC7B938C5C05}" presName="spacer" presStyleCnt="0"/>
      <dgm:spPr/>
    </dgm:pt>
    <dgm:pt modelId="{EC3CD8D1-983F-4B6D-83A2-719C7290842F}" type="pres">
      <dgm:prSet presAssocID="{F48CFAF3-6D65-4312-8F1C-D8DA2CC72F48}" presName="parentText" presStyleLbl="node1" presStyleIdx="2" presStyleCnt="4">
        <dgm:presLayoutVars>
          <dgm:chMax val="0"/>
          <dgm:bulletEnabled val="1"/>
        </dgm:presLayoutVars>
      </dgm:prSet>
      <dgm:spPr/>
    </dgm:pt>
    <dgm:pt modelId="{255C9D2C-0C65-4633-9136-62AB742C0A1D}" type="pres">
      <dgm:prSet presAssocID="{4C017E7E-5387-45D1-A671-C12FFC9EAF63}" presName="spacer" presStyleCnt="0"/>
      <dgm:spPr/>
    </dgm:pt>
    <dgm:pt modelId="{F2EE4EFC-2134-45F7-83CD-8335B2AEF0FB}" type="pres">
      <dgm:prSet presAssocID="{AD9164E0-9CAD-4CE3-9C14-CB50F821C2FA}" presName="parentText" presStyleLbl="node1" presStyleIdx="3" presStyleCnt="4">
        <dgm:presLayoutVars>
          <dgm:chMax val="0"/>
          <dgm:bulletEnabled val="1"/>
        </dgm:presLayoutVars>
      </dgm:prSet>
      <dgm:spPr/>
    </dgm:pt>
  </dgm:ptLst>
  <dgm:cxnLst>
    <dgm:cxn modelId="{DDB37E14-0A81-4889-AF95-006D3F411A14}" type="presOf" srcId="{AD9164E0-9CAD-4CE3-9C14-CB50F821C2FA}" destId="{F2EE4EFC-2134-45F7-83CD-8335B2AEF0FB}" srcOrd="0" destOrd="0" presId="urn:microsoft.com/office/officeart/2005/8/layout/vList2"/>
    <dgm:cxn modelId="{DFFD5E1B-C329-40E1-85D0-E3C0ECABC974}" type="presOf" srcId="{8802BE79-B34F-4D54-B154-A4C04510CCCF}" destId="{9B1A8530-2575-414A-9C48-2B4D944EBF09}" srcOrd="0" destOrd="0" presId="urn:microsoft.com/office/officeart/2005/8/layout/vList2"/>
    <dgm:cxn modelId="{882DFA3F-890C-4DB8-89F2-2D4895DB900A}" srcId="{8802BE79-B34F-4D54-B154-A4C04510CCCF}" destId="{82018FA9-5AC5-497B-AC84-A2A37A0CA42E}" srcOrd="1" destOrd="0" parTransId="{19897103-A29D-450F-94CA-F733FE0E37DD}" sibTransId="{7B3D55D5-02AF-4455-82BA-BC7B938C5C05}"/>
    <dgm:cxn modelId="{B959AD46-9900-4DB0-9D07-ACAD03CF2EAA}" srcId="{8802BE79-B34F-4D54-B154-A4C04510CCCF}" destId="{F48CFAF3-6D65-4312-8F1C-D8DA2CC72F48}" srcOrd="2" destOrd="0" parTransId="{D871C301-6E4C-4BBB-84ED-94AE29862FFE}" sibTransId="{4C017E7E-5387-45D1-A671-C12FFC9EAF63}"/>
    <dgm:cxn modelId="{4076F667-F672-40E5-80FB-D81D79D44B3C}" type="presOf" srcId="{82018FA9-5AC5-497B-AC84-A2A37A0CA42E}" destId="{2F976099-8E92-4F1B-B0AC-7A6107F05FEB}" srcOrd="0" destOrd="0" presId="urn:microsoft.com/office/officeart/2005/8/layout/vList2"/>
    <dgm:cxn modelId="{BC18C46C-B49D-4A6B-88B6-6A64911379E4}" srcId="{8802BE79-B34F-4D54-B154-A4C04510CCCF}" destId="{AD9164E0-9CAD-4CE3-9C14-CB50F821C2FA}" srcOrd="3" destOrd="0" parTransId="{D01AD4EB-E464-43B2-ACC6-BB53F301E07B}" sibTransId="{53D8916C-F088-48BD-BAA8-878C4FBBE3D9}"/>
    <dgm:cxn modelId="{502BA152-3C7C-42FC-AD29-5FA3BC8AB305}" srcId="{8802BE79-B34F-4D54-B154-A4C04510CCCF}" destId="{EBCC0594-DA19-4D4C-9596-CDE48EB7486D}" srcOrd="0" destOrd="0" parTransId="{D8ACDD8D-E2A8-43BE-AF38-6B9587DAA0F0}" sibTransId="{A5CE8D24-B201-4568-A943-AD8EF70167F1}"/>
    <dgm:cxn modelId="{104DCA8D-7022-4BD0-A70F-A55B81337422}" type="presOf" srcId="{F48CFAF3-6D65-4312-8F1C-D8DA2CC72F48}" destId="{EC3CD8D1-983F-4B6D-83A2-719C7290842F}" srcOrd="0" destOrd="0" presId="urn:microsoft.com/office/officeart/2005/8/layout/vList2"/>
    <dgm:cxn modelId="{CE31E5E1-5383-4F13-9190-7CC560CD8064}" type="presOf" srcId="{EBCC0594-DA19-4D4C-9596-CDE48EB7486D}" destId="{C9F34102-F028-4E0C-AF76-F80EF8ABDB4B}" srcOrd="0" destOrd="0" presId="urn:microsoft.com/office/officeart/2005/8/layout/vList2"/>
    <dgm:cxn modelId="{68D8E0BE-27AE-4CEB-9EA8-0ED677A87423}" type="presParOf" srcId="{9B1A8530-2575-414A-9C48-2B4D944EBF09}" destId="{C9F34102-F028-4E0C-AF76-F80EF8ABDB4B}" srcOrd="0" destOrd="0" presId="urn:microsoft.com/office/officeart/2005/8/layout/vList2"/>
    <dgm:cxn modelId="{B5D80167-94EE-4159-81D5-BF866AD0534B}" type="presParOf" srcId="{9B1A8530-2575-414A-9C48-2B4D944EBF09}" destId="{8B258908-EE4D-448C-A43F-A94BCEA74B7F}" srcOrd="1" destOrd="0" presId="urn:microsoft.com/office/officeart/2005/8/layout/vList2"/>
    <dgm:cxn modelId="{88732CF7-1F57-4739-ACE2-0787BE7B42BC}" type="presParOf" srcId="{9B1A8530-2575-414A-9C48-2B4D944EBF09}" destId="{2F976099-8E92-4F1B-B0AC-7A6107F05FEB}" srcOrd="2" destOrd="0" presId="urn:microsoft.com/office/officeart/2005/8/layout/vList2"/>
    <dgm:cxn modelId="{5CA21D1E-547F-44B5-916B-F6016D135008}" type="presParOf" srcId="{9B1A8530-2575-414A-9C48-2B4D944EBF09}" destId="{2DA74506-02F7-4E4D-A353-06FED16D17F3}" srcOrd="3" destOrd="0" presId="urn:microsoft.com/office/officeart/2005/8/layout/vList2"/>
    <dgm:cxn modelId="{90A0B63A-DE1A-44CC-9F08-8A0483D76F8C}" type="presParOf" srcId="{9B1A8530-2575-414A-9C48-2B4D944EBF09}" destId="{EC3CD8D1-983F-4B6D-83A2-719C7290842F}" srcOrd="4" destOrd="0" presId="urn:microsoft.com/office/officeart/2005/8/layout/vList2"/>
    <dgm:cxn modelId="{0CF7ABA1-B230-4311-BD12-904B340C0FD9}" type="presParOf" srcId="{9B1A8530-2575-414A-9C48-2B4D944EBF09}" destId="{255C9D2C-0C65-4633-9136-62AB742C0A1D}" srcOrd="5" destOrd="0" presId="urn:microsoft.com/office/officeart/2005/8/layout/vList2"/>
    <dgm:cxn modelId="{5B0D7B45-27E2-46AA-B334-09B3064FC63D}" type="presParOf" srcId="{9B1A8530-2575-414A-9C48-2B4D944EBF09}" destId="{F2EE4EFC-2134-45F7-83CD-8335B2AEF0FB}"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802BE79-B34F-4D54-B154-A4C04510CCCF}"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US"/>
        </a:p>
      </dgm:t>
    </dgm:pt>
    <dgm:pt modelId="{EBCC0594-DA19-4D4C-9596-CDE48EB7486D}">
      <dgm:prSet phldrT="[Text]"/>
      <dgm:spPr/>
      <dgm:t>
        <a:bodyPr/>
        <a:lstStyle/>
        <a:p>
          <a:pPr algn="ctr"/>
          <a:r>
            <a:rPr lang="en-US" b="1" dirty="0"/>
            <a:t>K-Means Clustering</a:t>
          </a:r>
        </a:p>
      </dgm:t>
    </dgm:pt>
    <dgm:pt modelId="{D8ACDD8D-E2A8-43BE-AF38-6B9587DAA0F0}" type="parTrans" cxnId="{502BA152-3C7C-42FC-AD29-5FA3BC8AB305}">
      <dgm:prSet/>
      <dgm:spPr/>
      <dgm:t>
        <a:bodyPr/>
        <a:lstStyle/>
        <a:p>
          <a:pPr algn="just"/>
          <a:endParaRPr lang="en-US" b="1">
            <a:solidFill>
              <a:schemeClr val="tx1"/>
            </a:solidFill>
          </a:endParaRPr>
        </a:p>
      </dgm:t>
    </dgm:pt>
    <dgm:pt modelId="{A5CE8D24-B201-4568-A943-AD8EF70167F1}" type="sibTrans" cxnId="{502BA152-3C7C-42FC-AD29-5FA3BC8AB305}">
      <dgm:prSet/>
      <dgm:spPr/>
      <dgm:t>
        <a:bodyPr/>
        <a:lstStyle/>
        <a:p>
          <a:pPr algn="just"/>
          <a:endParaRPr lang="en-US" b="1">
            <a:solidFill>
              <a:schemeClr val="tx1"/>
            </a:solidFill>
          </a:endParaRPr>
        </a:p>
      </dgm:t>
    </dgm:pt>
    <dgm:pt modelId="{82018FA9-5AC5-497B-AC84-A2A37A0CA42E}">
      <dgm:prSet phldrT="[Text]"/>
      <dgm:spPr/>
      <dgm:t>
        <a:bodyPr/>
        <a:lstStyle/>
        <a:p>
          <a:pPr algn="ctr"/>
          <a:r>
            <a:rPr lang="en-US" b="1" dirty="0"/>
            <a:t>Hierarchical Clustering</a:t>
          </a:r>
        </a:p>
      </dgm:t>
    </dgm:pt>
    <dgm:pt modelId="{19897103-A29D-450F-94CA-F733FE0E37DD}" type="parTrans" cxnId="{882DFA3F-890C-4DB8-89F2-2D4895DB900A}">
      <dgm:prSet/>
      <dgm:spPr/>
      <dgm:t>
        <a:bodyPr/>
        <a:lstStyle/>
        <a:p>
          <a:pPr algn="just"/>
          <a:endParaRPr lang="en-US" b="1">
            <a:solidFill>
              <a:schemeClr val="tx1"/>
            </a:solidFill>
          </a:endParaRPr>
        </a:p>
      </dgm:t>
    </dgm:pt>
    <dgm:pt modelId="{7B3D55D5-02AF-4455-82BA-BC7B938C5C05}" type="sibTrans" cxnId="{882DFA3F-890C-4DB8-89F2-2D4895DB900A}">
      <dgm:prSet/>
      <dgm:spPr/>
      <dgm:t>
        <a:bodyPr/>
        <a:lstStyle/>
        <a:p>
          <a:pPr algn="just"/>
          <a:endParaRPr lang="en-US" b="1">
            <a:solidFill>
              <a:schemeClr val="tx1"/>
            </a:solidFill>
          </a:endParaRPr>
        </a:p>
      </dgm:t>
    </dgm:pt>
    <dgm:pt modelId="{F48CFAF3-6D65-4312-8F1C-D8DA2CC72F48}">
      <dgm:prSet phldrT="[Text]"/>
      <dgm:spPr/>
      <dgm:t>
        <a:bodyPr/>
        <a:lstStyle/>
        <a:p>
          <a:pPr algn="ctr"/>
          <a:r>
            <a:rPr lang="en-US" b="1" dirty="0"/>
            <a:t>Gaussian Matrix Models (GMM)</a:t>
          </a:r>
        </a:p>
      </dgm:t>
    </dgm:pt>
    <dgm:pt modelId="{D871C301-6E4C-4BBB-84ED-94AE29862FFE}" type="parTrans" cxnId="{B959AD46-9900-4DB0-9D07-ACAD03CF2EAA}">
      <dgm:prSet/>
      <dgm:spPr/>
      <dgm:t>
        <a:bodyPr/>
        <a:lstStyle/>
        <a:p>
          <a:pPr algn="just"/>
          <a:endParaRPr lang="en-US" b="1">
            <a:solidFill>
              <a:schemeClr val="tx1"/>
            </a:solidFill>
          </a:endParaRPr>
        </a:p>
      </dgm:t>
    </dgm:pt>
    <dgm:pt modelId="{4C017E7E-5387-45D1-A671-C12FFC9EAF63}" type="sibTrans" cxnId="{B959AD46-9900-4DB0-9D07-ACAD03CF2EAA}">
      <dgm:prSet/>
      <dgm:spPr/>
      <dgm:t>
        <a:bodyPr/>
        <a:lstStyle/>
        <a:p>
          <a:pPr algn="just"/>
          <a:endParaRPr lang="en-US" b="1">
            <a:solidFill>
              <a:schemeClr val="tx1"/>
            </a:solidFill>
          </a:endParaRPr>
        </a:p>
      </dgm:t>
    </dgm:pt>
    <dgm:pt modelId="{AD9164E0-9CAD-4CE3-9C14-CB50F821C2FA}">
      <dgm:prSet phldrT="[Text]"/>
      <dgm:spPr/>
      <dgm:t>
        <a:bodyPr/>
        <a:lstStyle/>
        <a:p>
          <a:pPr algn="ctr"/>
          <a:r>
            <a:rPr lang="en-US" b="1" dirty="0"/>
            <a:t>Density Based Clustering (DBSCAN)</a:t>
          </a:r>
        </a:p>
      </dgm:t>
    </dgm:pt>
    <dgm:pt modelId="{D01AD4EB-E464-43B2-ACC6-BB53F301E07B}" type="parTrans" cxnId="{BC18C46C-B49D-4A6B-88B6-6A64911379E4}">
      <dgm:prSet/>
      <dgm:spPr/>
      <dgm:t>
        <a:bodyPr/>
        <a:lstStyle/>
        <a:p>
          <a:pPr algn="just"/>
          <a:endParaRPr lang="en-US" b="1">
            <a:solidFill>
              <a:schemeClr val="tx1"/>
            </a:solidFill>
          </a:endParaRPr>
        </a:p>
      </dgm:t>
    </dgm:pt>
    <dgm:pt modelId="{53D8916C-F088-48BD-BAA8-878C4FBBE3D9}" type="sibTrans" cxnId="{BC18C46C-B49D-4A6B-88B6-6A64911379E4}">
      <dgm:prSet/>
      <dgm:spPr/>
      <dgm:t>
        <a:bodyPr/>
        <a:lstStyle/>
        <a:p>
          <a:pPr algn="just"/>
          <a:endParaRPr lang="en-US" b="1">
            <a:solidFill>
              <a:schemeClr val="tx1"/>
            </a:solidFill>
          </a:endParaRPr>
        </a:p>
      </dgm:t>
    </dgm:pt>
    <dgm:pt modelId="{9B1A8530-2575-414A-9C48-2B4D944EBF09}" type="pres">
      <dgm:prSet presAssocID="{8802BE79-B34F-4D54-B154-A4C04510CCCF}" presName="linear" presStyleCnt="0">
        <dgm:presLayoutVars>
          <dgm:animLvl val="lvl"/>
          <dgm:resizeHandles val="exact"/>
        </dgm:presLayoutVars>
      </dgm:prSet>
      <dgm:spPr/>
    </dgm:pt>
    <dgm:pt modelId="{C9F34102-F028-4E0C-AF76-F80EF8ABDB4B}" type="pres">
      <dgm:prSet presAssocID="{EBCC0594-DA19-4D4C-9596-CDE48EB7486D}" presName="parentText" presStyleLbl="node1" presStyleIdx="0" presStyleCnt="4">
        <dgm:presLayoutVars>
          <dgm:chMax val="0"/>
          <dgm:bulletEnabled val="1"/>
        </dgm:presLayoutVars>
      </dgm:prSet>
      <dgm:spPr/>
    </dgm:pt>
    <dgm:pt modelId="{8B258908-EE4D-448C-A43F-A94BCEA74B7F}" type="pres">
      <dgm:prSet presAssocID="{A5CE8D24-B201-4568-A943-AD8EF70167F1}" presName="spacer" presStyleCnt="0"/>
      <dgm:spPr/>
    </dgm:pt>
    <dgm:pt modelId="{2F976099-8E92-4F1B-B0AC-7A6107F05FEB}" type="pres">
      <dgm:prSet presAssocID="{82018FA9-5AC5-497B-AC84-A2A37A0CA42E}" presName="parentText" presStyleLbl="node1" presStyleIdx="1" presStyleCnt="4">
        <dgm:presLayoutVars>
          <dgm:chMax val="0"/>
          <dgm:bulletEnabled val="1"/>
        </dgm:presLayoutVars>
      </dgm:prSet>
      <dgm:spPr/>
    </dgm:pt>
    <dgm:pt modelId="{2DA74506-02F7-4E4D-A353-06FED16D17F3}" type="pres">
      <dgm:prSet presAssocID="{7B3D55D5-02AF-4455-82BA-BC7B938C5C05}" presName="spacer" presStyleCnt="0"/>
      <dgm:spPr/>
    </dgm:pt>
    <dgm:pt modelId="{EC3CD8D1-983F-4B6D-83A2-719C7290842F}" type="pres">
      <dgm:prSet presAssocID="{F48CFAF3-6D65-4312-8F1C-D8DA2CC72F48}" presName="parentText" presStyleLbl="node1" presStyleIdx="2" presStyleCnt="4">
        <dgm:presLayoutVars>
          <dgm:chMax val="0"/>
          <dgm:bulletEnabled val="1"/>
        </dgm:presLayoutVars>
      </dgm:prSet>
      <dgm:spPr/>
    </dgm:pt>
    <dgm:pt modelId="{255C9D2C-0C65-4633-9136-62AB742C0A1D}" type="pres">
      <dgm:prSet presAssocID="{4C017E7E-5387-45D1-A671-C12FFC9EAF63}" presName="spacer" presStyleCnt="0"/>
      <dgm:spPr/>
    </dgm:pt>
    <dgm:pt modelId="{F2EE4EFC-2134-45F7-83CD-8335B2AEF0FB}" type="pres">
      <dgm:prSet presAssocID="{AD9164E0-9CAD-4CE3-9C14-CB50F821C2FA}" presName="parentText" presStyleLbl="node1" presStyleIdx="3" presStyleCnt="4">
        <dgm:presLayoutVars>
          <dgm:chMax val="0"/>
          <dgm:bulletEnabled val="1"/>
        </dgm:presLayoutVars>
      </dgm:prSet>
      <dgm:spPr/>
    </dgm:pt>
  </dgm:ptLst>
  <dgm:cxnLst>
    <dgm:cxn modelId="{DDB37E14-0A81-4889-AF95-006D3F411A14}" type="presOf" srcId="{AD9164E0-9CAD-4CE3-9C14-CB50F821C2FA}" destId="{F2EE4EFC-2134-45F7-83CD-8335B2AEF0FB}" srcOrd="0" destOrd="0" presId="urn:microsoft.com/office/officeart/2005/8/layout/vList2"/>
    <dgm:cxn modelId="{DFFD5E1B-C329-40E1-85D0-E3C0ECABC974}" type="presOf" srcId="{8802BE79-B34F-4D54-B154-A4C04510CCCF}" destId="{9B1A8530-2575-414A-9C48-2B4D944EBF09}" srcOrd="0" destOrd="0" presId="urn:microsoft.com/office/officeart/2005/8/layout/vList2"/>
    <dgm:cxn modelId="{882DFA3F-890C-4DB8-89F2-2D4895DB900A}" srcId="{8802BE79-B34F-4D54-B154-A4C04510CCCF}" destId="{82018FA9-5AC5-497B-AC84-A2A37A0CA42E}" srcOrd="1" destOrd="0" parTransId="{19897103-A29D-450F-94CA-F733FE0E37DD}" sibTransId="{7B3D55D5-02AF-4455-82BA-BC7B938C5C05}"/>
    <dgm:cxn modelId="{B959AD46-9900-4DB0-9D07-ACAD03CF2EAA}" srcId="{8802BE79-B34F-4D54-B154-A4C04510CCCF}" destId="{F48CFAF3-6D65-4312-8F1C-D8DA2CC72F48}" srcOrd="2" destOrd="0" parTransId="{D871C301-6E4C-4BBB-84ED-94AE29862FFE}" sibTransId="{4C017E7E-5387-45D1-A671-C12FFC9EAF63}"/>
    <dgm:cxn modelId="{4076F667-F672-40E5-80FB-D81D79D44B3C}" type="presOf" srcId="{82018FA9-5AC5-497B-AC84-A2A37A0CA42E}" destId="{2F976099-8E92-4F1B-B0AC-7A6107F05FEB}" srcOrd="0" destOrd="0" presId="urn:microsoft.com/office/officeart/2005/8/layout/vList2"/>
    <dgm:cxn modelId="{BC18C46C-B49D-4A6B-88B6-6A64911379E4}" srcId="{8802BE79-B34F-4D54-B154-A4C04510CCCF}" destId="{AD9164E0-9CAD-4CE3-9C14-CB50F821C2FA}" srcOrd="3" destOrd="0" parTransId="{D01AD4EB-E464-43B2-ACC6-BB53F301E07B}" sibTransId="{53D8916C-F088-48BD-BAA8-878C4FBBE3D9}"/>
    <dgm:cxn modelId="{502BA152-3C7C-42FC-AD29-5FA3BC8AB305}" srcId="{8802BE79-B34F-4D54-B154-A4C04510CCCF}" destId="{EBCC0594-DA19-4D4C-9596-CDE48EB7486D}" srcOrd="0" destOrd="0" parTransId="{D8ACDD8D-E2A8-43BE-AF38-6B9587DAA0F0}" sibTransId="{A5CE8D24-B201-4568-A943-AD8EF70167F1}"/>
    <dgm:cxn modelId="{104DCA8D-7022-4BD0-A70F-A55B81337422}" type="presOf" srcId="{F48CFAF3-6D65-4312-8F1C-D8DA2CC72F48}" destId="{EC3CD8D1-983F-4B6D-83A2-719C7290842F}" srcOrd="0" destOrd="0" presId="urn:microsoft.com/office/officeart/2005/8/layout/vList2"/>
    <dgm:cxn modelId="{CE31E5E1-5383-4F13-9190-7CC560CD8064}" type="presOf" srcId="{EBCC0594-DA19-4D4C-9596-CDE48EB7486D}" destId="{C9F34102-F028-4E0C-AF76-F80EF8ABDB4B}" srcOrd="0" destOrd="0" presId="urn:microsoft.com/office/officeart/2005/8/layout/vList2"/>
    <dgm:cxn modelId="{68D8E0BE-27AE-4CEB-9EA8-0ED677A87423}" type="presParOf" srcId="{9B1A8530-2575-414A-9C48-2B4D944EBF09}" destId="{C9F34102-F028-4E0C-AF76-F80EF8ABDB4B}" srcOrd="0" destOrd="0" presId="urn:microsoft.com/office/officeart/2005/8/layout/vList2"/>
    <dgm:cxn modelId="{B5D80167-94EE-4159-81D5-BF866AD0534B}" type="presParOf" srcId="{9B1A8530-2575-414A-9C48-2B4D944EBF09}" destId="{8B258908-EE4D-448C-A43F-A94BCEA74B7F}" srcOrd="1" destOrd="0" presId="urn:microsoft.com/office/officeart/2005/8/layout/vList2"/>
    <dgm:cxn modelId="{88732CF7-1F57-4739-ACE2-0787BE7B42BC}" type="presParOf" srcId="{9B1A8530-2575-414A-9C48-2B4D944EBF09}" destId="{2F976099-8E92-4F1B-B0AC-7A6107F05FEB}" srcOrd="2" destOrd="0" presId="urn:microsoft.com/office/officeart/2005/8/layout/vList2"/>
    <dgm:cxn modelId="{5CA21D1E-547F-44B5-916B-F6016D135008}" type="presParOf" srcId="{9B1A8530-2575-414A-9C48-2B4D944EBF09}" destId="{2DA74506-02F7-4E4D-A353-06FED16D17F3}" srcOrd="3" destOrd="0" presId="urn:microsoft.com/office/officeart/2005/8/layout/vList2"/>
    <dgm:cxn modelId="{90A0B63A-DE1A-44CC-9F08-8A0483D76F8C}" type="presParOf" srcId="{9B1A8530-2575-414A-9C48-2B4D944EBF09}" destId="{EC3CD8D1-983F-4B6D-83A2-719C7290842F}" srcOrd="4" destOrd="0" presId="urn:microsoft.com/office/officeart/2005/8/layout/vList2"/>
    <dgm:cxn modelId="{0CF7ABA1-B230-4311-BD12-904B340C0FD9}" type="presParOf" srcId="{9B1A8530-2575-414A-9C48-2B4D944EBF09}" destId="{255C9D2C-0C65-4633-9136-62AB742C0A1D}" srcOrd="5" destOrd="0" presId="urn:microsoft.com/office/officeart/2005/8/layout/vList2"/>
    <dgm:cxn modelId="{5B0D7B45-27E2-46AA-B334-09B3064FC63D}" type="presParOf" srcId="{9B1A8530-2575-414A-9C48-2B4D944EBF09}" destId="{F2EE4EFC-2134-45F7-83CD-8335B2AEF0FB}"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CC43327-2226-4BFB-AD78-82D591BC4DE6}" type="doc">
      <dgm:prSet loTypeId="urn:microsoft.com/office/officeart/2005/8/layout/orgChart1" loCatId="hierarchy" qsTypeId="urn:microsoft.com/office/officeart/2005/8/quickstyle/3d5" qsCatId="3D" csTypeId="urn:microsoft.com/office/officeart/2005/8/colors/accent1_2" csCatId="accent1" phldr="1"/>
      <dgm:spPr/>
      <dgm:t>
        <a:bodyPr/>
        <a:lstStyle/>
        <a:p>
          <a:endParaRPr lang="en-US"/>
        </a:p>
      </dgm:t>
    </dgm:pt>
    <dgm:pt modelId="{1A18D094-4A0E-4187-B775-D4C347E5A652}">
      <dgm:prSet phldrT="[Text]"/>
      <dgm:spPr/>
      <dgm:t>
        <a:bodyPr/>
        <a:lstStyle/>
        <a:p>
          <a:r>
            <a:rPr lang="en-US" b="1" dirty="0"/>
            <a:t>Clustering</a:t>
          </a:r>
        </a:p>
      </dgm:t>
    </dgm:pt>
    <dgm:pt modelId="{AF661008-B31A-48F1-8992-8880AE2CD779}" type="parTrans" cxnId="{5007EDB6-0622-4150-A48C-C24112CBBE2F}">
      <dgm:prSet/>
      <dgm:spPr/>
      <dgm:t>
        <a:bodyPr/>
        <a:lstStyle/>
        <a:p>
          <a:endParaRPr lang="en-US"/>
        </a:p>
      </dgm:t>
    </dgm:pt>
    <dgm:pt modelId="{D859EBCE-60FA-4CF9-8422-FE8EF0226B19}" type="sibTrans" cxnId="{5007EDB6-0622-4150-A48C-C24112CBBE2F}">
      <dgm:prSet/>
      <dgm:spPr/>
      <dgm:t>
        <a:bodyPr/>
        <a:lstStyle/>
        <a:p>
          <a:endParaRPr lang="en-US"/>
        </a:p>
      </dgm:t>
    </dgm:pt>
    <dgm:pt modelId="{E639876D-A0B3-459E-9F8E-E0E2AD19A949}">
      <dgm:prSet phldrT="[Text]"/>
      <dgm:spPr/>
      <dgm:t>
        <a:bodyPr/>
        <a:lstStyle/>
        <a:p>
          <a:r>
            <a:rPr lang="en-US" b="1" dirty="0"/>
            <a:t>Inventory Management</a:t>
          </a:r>
        </a:p>
      </dgm:t>
    </dgm:pt>
    <dgm:pt modelId="{F1189569-114F-4BB2-BF6D-858313CDA391}" type="parTrans" cxnId="{B9CB3BDB-3991-4D31-A480-EC47D7470F16}">
      <dgm:prSet/>
      <dgm:spPr/>
      <dgm:t>
        <a:bodyPr/>
        <a:lstStyle/>
        <a:p>
          <a:endParaRPr lang="en-US"/>
        </a:p>
      </dgm:t>
    </dgm:pt>
    <dgm:pt modelId="{A071EB06-139A-4F62-A31B-C7A182FD0507}" type="sibTrans" cxnId="{B9CB3BDB-3991-4D31-A480-EC47D7470F16}">
      <dgm:prSet/>
      <dgm:spPr/>
      <dgm:t>
        <a:bodyPr/>
        <a:lstStyle/>
        <a:p>
          <a:endParaRPr lang="en-US"/>
        </a:p>
      </dgm:t>
    </dgm:pt>
    <dgm:pt modelId="{61F21862-5A65-4520-8AA0-4DEF7562FB8C}">
      <dgm:prSet phldrT="[Text]"/>
      <dgm:spPr/>
      <dgm:t>
        <a:bodyPr/>
        <a:lstStyle/>
        <a:p>
          <a:r>
            <a:rPr lang="en-US" b="1" dirty="0"/>
            <a:t>Pricing Strategies</a:t>
          </a:r>
        </a:p>
      </dgm:t>
    </dgm:pt>
    <dgm:pt modelId="{C736C306-4A44-417B-BEE1-1C0275C1F54F}" type="parTrans" cxnId="{D0FAC9A1-A7D5-4E41-8C33-0E7C7DBE5CC6}">
      <dgm:prSet/>
      <dgm:spPr/>
      <dgm:t>
        <a:bodyPr/>
        <a:lstStyle/>
        <a:p>
          <a:endParaRPr lang="en-US"/>
        </a:p>
      </dgm:t>
    </dgm:pt>
    <dgm:pt modelId="{4084AA1D-0B4D-4AB0-B51C-F6BEAC3DC617}" type="sibTrans" cxnId="{D0FAC9A1-A7D5-4E41-8C33-0E7C7DBE5CC6}">
      <dgm:prSet/>
      <dgm:spPr/>
      <dgm:t>
        <a:bodyPr/>
        <a:lstStyle/>
        <a:p>
          <a:endParaRPr lang="en-US"/>
        </a:p>
      </dgm:t>
    </dgm:pt>
    <dgm:pt modelId="{D1E82A62-6F52-4A37-91DA-52C898732575}">
      <dgm:prSet phldrT="[Text]"/>
      <dgm:spPr/>
      <dgm:t>
        <a:bodyPr/>
        <a:lstStyle/>
        <a:p>
          <a:r>
            <a:rPr lang="en-US" b="1" dirty="0"/>
            <a:t>Customer Relationship Management</a:t>
          </a:r>
        </a:p>
      </dgm:t>
    </dgm:pt>
    <dgm:pt modelId="{EDE51A6D-6AE2-460F-9546-BD8C8E4CA700}" type="parTrans" cxnId="{D8B1004F-9256-4EF3-8C93-62316BEE4E2A}">
      <dgm:prSet/>
      <dgm:spPr/>
      <dgm:t>
        <a:bodyPr/>
        <a:lstStyle/>
        <a:p>
          <a:endParaRPr lang="en-US"/>
        </a:p>
      </dgm:t>
    </dgm:pt>
    <dgm:pt modelId="{E6E939F3-1067-4923-9508-493662DA66EE}" type="sibTrans" cxnId="{D8B1004F-9256-4EF3-8C93-62316BEE4E2A}">
      <dgm:prSet/>
      <dgm:spPr/>
      <dgm:t>
        <a:bodyPr/>
        <a:lstStyle/>
        <a:p>
          <a:endParaRPr lang="en-US"/>
        </a:p>
      </dgm:t>
    </dgm:pt>
    <dgm:pt modelId="{7F2A3C7E-8292-49D1-B9F4-96DC63D0FFCA}" type="pres">
      <dgm:prSet presAssocID="{ECC43327-2226-4BFB-AD78-82D591BC4DE6}" presName="hierChild1" presStyleCnt="0">
        <dgm:presLayoutVars>
          <dgm:orgChart val="1"/>
          <dgm:chPref val="1"/>
          <dgm:dir/>
          <dgm:animOne val="branch"/>
          <dgm:animLvl val="lvl"/>
          <dgm:resizeHandles/>
        </dgm:presLayoutVars>
      </dgm:prSet>
      <dgm:spPr/>
    </dgm:pt>
    <dgm:pt modelId="{A27E3A84-5366-4654-957B-EB49E3904C0C}" type="pres">
      <dgm:prSet presAssocID="{1A18D094-4A0E-4187-B775-D4C347E5A652}" presName="hierRoot1" presStyleCnt="0">
        <dgm:presLayoutVars>
          <dgm:hierBranch val="init"/>
        </dgm:presLayoutVars>
      </dgm:prSet>
      <dgm:spPr/>
    </dgm:pt>
    <dgm:pt modelId="{BF2DBCE0-DCCF-4741-8BE0-8FDF5A273FD0}" type="pres">
      <dgm:prSet presAssocID="{1A18D094-4A0E-4187-B775-D4C347E5A652}" presName="rootComposite1" presStyleCnt="0"/>
      <dgm:spPr/>
    </dgm:pt>
    <dgm:pt modelId="{073A396E-0CC9-4418-870B-5BD8EC5B0B23}" type="pres">
      <dgm:prSet presAssocID="{1A18D094-4A0E-4187-B775-D4C347E5A652}" presName="rootText1" presStyleLbl="node0" presStyleIdx="0" presStyleCnt="1" custScaleX="226071">
        <dgm:presLayoutVars>
          <dgm:chPref val="3"/>
        </dgm:presLayoutVars>
      </dgm:prSet>
      <dgm:spPr/>
    </dgm:pt>
    <dgm:pt modelId="{8467877A-9E3D-4656-826D-6D12FF693998}" type="pres">
      <dgm:prSet presAssocID="{1A18D094-4A0E-4187-B775-D4C347E5A652}" presName="rootConnector1" presStyleLbl="node1" presStyleIdx="0" presStyleCnt="0"/>
      <dgm:spPr/>
    </dgm:pt>
    <dgm:pt modelId="{A11C5163-4F5E-41A6-8026-65D422ABC38B}" type="pres">
      <dgm:prSet presAssocID="{1A18D094-4A0E-4187-B775-D4C347E5A652}" presName="hierChild2" presStyleCnt="0"/>
      <dgm:spPr/>
    </dgm:pt>
    <dgm:pt modelId="{C808A972-1E0C-4B60-BDBC-E4D088CBC338}" type="pres">
      <dgm:prSet presAssocID="{F1189569-114F-4BB2-BF6D-858313CDA391}" presName="Name37" presStyleLbl="parChTrans1D2" presStyleIdx="0" presStyleCnt="3"/>
      <dgm:spPr/>
    </dgm:pt>
    <dgm:pt modelId="{41BB8FEB-C381-4D37-9DE6-8A887A73FE5C}" type="pres">
      <dgm:prSet presAssocID="{E639876D-A0B3-459E-9F8E-E0E2AD19A949}" presName="hierRoot2" presStyleCnt="0">
        <dgm:presLayoutVars>
          <dgm:hierBranch val="init"/>
        </dgm:presLayoutVars>
      </dgm:prSet>
      <dgm:spPr/>
    </dgm:pt>
    <dgm:pt modelId="{D7290330-6B58-442A-8EF9-595AE7B30880}" type="pres">
      <dgm:prSet presAssocID="{E639876D-A0B3-459E-9F8E-E0E2AD19A949}" presName="rootComposite" presStyleCnt="0"/>
      <dgm:spPr/>
    </dgm:pt>
    <dgm:pt modelId="{984FE0A4-24C8-43C7-AD2F-C4E57BC78254}" type="pres">
      <dgm:prSet presAssocID="{E639876D-A0B3-459E-9F8E-E0E2AD19A949}" presName="rootText" presStyleLbl="node2" presStyleIdx="0" presStyleCnt="3" custScaleY="130569">
        <dgm:presLayoutVars>
          <dgm:chPref val="3"/>
        </dgm:presLayoutVars>
      </dgm:prSet>
      <dgm:spPr/>
    </dgm:pt>
    <dgm:pt modelId="{430DF5B1-425B-4C90-B2C4-FDCBA8E15AA8}" type="pres">
      <dgm:prSet presAssocID="{E639876D-A0B3-459E-9F8E-E0E2AD19A949}" presName="rootConnector" presStyleLbl="node2" presStyleIdx="0" presStyleCnt="3"/>
      <dgm:spPr/>
    </dgm:pt>
    <dgm:pt modelId="{D4003FD9-39CF-4D23-BAA0-CFC0725FBDE2}" type="pres">
      <dgm:prSet presAssocID="{E639876D-A0B3-459E-9F8E-E0E2AD19A949}" presName="hierChild4" presStyleCnt="0"/>
      <dgm:spPr/>
    </dgm:pt>
    <dgm:pt modelId="{C51CF5CC-3DA7-46D1-9AE0-F8B3082CBC88}" type="pres">
      <dgm:prSet presAssocID="{E639876D-A0B3-459E-9F8E-E0E2AD19A949}" presName="hierChild5" presStyleCnt="0"/>
      <dgm:spPr/>
    </dgm:pt>
    <dgm:pt modelId="{BC629563-40EC-4E14-A48B-993AB532B25B}" type="pres">
      <dgm:prSet presAssocID="{C736C306-4A44-417B-BEE1-1C0275C1F54F}" presName="Name37" presStyleLbl="parChTrans1D2" presStyleIdx="1" presStyleCnt="3"/>
      <dgm:spPr/>
    </dgm:pt>
    <dgm:pt modelId="{EF9E3684-3051-4230-8139-7A108D727D17}" type="pres">
      <dgm:prSet presAssocID="{61F21862-5A65-4520-8AA0-4DEF7562FB8C}" presName="hierRoot2" presStyleCnt="0">
        <dgm:presLayoutVars>
          <dgm:hierBranch val="init"/>
        </dgm:presLayoutVars>
      </dgm:prSet>
      <dgm:spPr/>
    </dgm:pt>
    <dgm:pt modelId="{425DE778-9B32-434C-9125-C20D1BB7D1BD}" type="pres">
      <dgm:prSet presAssocID="{61F21862-5A65-4520-8AA0-4DEF7562FB8C}" presName="rootComposite" presStyleCnt="0"/>
      <dgm:spPr/>
    </dgm:pt>
    <dgm:pt modelId="{2E5ED927-E698-4DF0-9F4A-F12A9B900E87}" type="pres">
      <dgm:prSet presAssocID="{61F21862-5A65-4520-8AA0-4DEF7562FB8C}" presName="rootText" presStyleLbl="node2" presStyleIdx="1" presStyleCnt="3" custScaleY="124155">
        <dgm:presLayoutVars>
          <dgm:chPref val="3"/>
        </dgm:presLayoutVars>
      </dgm:prSet>
      <dgm:spPr/>
    </dgm:pt>
    <dgm:pt modelId="{385CB7F8-A128-421A-BC47-385C1D3F3A74}" type="pres">
      <dgm:prSet presAssocID="{61F21862-5A65-4520-8AA0-4DEF7562FB8C}" presName="rootConnector" presStyleLbl="node2" presStyleIdx="1" presStyleCnt="3"/>
      <dgm:spPr/>
    </dgm:pt>
    <dgm:pt modelId="{52F2EC71-AFA9-4A5F-A04D-9BB176DC08D9}" type="pres">
      <dgm:prSet presAssocID="{61F21862-5A65-4520-8AA0-4DEF7562FB8C}" presName="hierChild4" presStyleCnt="0"/>
      <dgm:spPr/>
    </dgm:pt>
    <dgm:pt modelId="{EB3C1BC8-1748-416A-8EAD-17A8364EE975}" type="pres">
      <dgm:prSet presAssocID="{61F21862-5A65-4520-8AA0-4DEF7562FB8C}" presName="hierChild5" presStyleCnt="0"/>
      <dgm:spPr/>
    </dgm:pt>
    <dgm:pt modelId="{F6FDF553-0397-40E9-9087-A20B04351BC4}" type="pres">
      <dgm:prSet presAssocID="{EDE51A6D-6AE2-460F-9546-BD8C8E4CA700}" presName="Name37" presStyleLbl="parChTrans1D2" presStyleIdx="2" presStyleCnt="3"/>
      <dgm:spPr/>
    </dgm:pt>
    <dgm:pt modelId="{687F4C5D-9ECA-4C4D-9BB2-C4670802B163}" type="pres">
      <dgm:prSet presAssocID="{D1E82A62-6F52-4A37-91DA-52C898732575}" presName="hierRoot2" presStyleCnt="0">
        <dgm:presLayoutVars>
          <dgm:hierBranch val="init"/>
        </dgm:presLayoutVars>
      </dgm:prSet>
      <dgm:spPr/>
    </dgm:pt>
    <dgm:pt modelId="{1D8E0204-8316-4FCF-B2A6-5821E4409C36}" type="pres">
      <dgm:prSet presAssocID="{D1E82A62-6F52-4A37-91DA-52C898732575}" presName="rootComposite" presStyleCnt="0"/>
      <dgm:spPr/>
    </dgm:pt>
    <dgm:pt modelId="{B9E14727-1907-434F-BC9A-302320D725CE}" type="pres">
      <dgm:prSet presAssocID="{D1E82A62-6F52-4A37-91DA-52C898732575}" presName="rootText" presStyleLbl="node2" presStyleIdx="2" presStyleCnt="3" custScaleY="120949">
        <dgm:presLayoutVars>
          <dgm:chPref val="3"/>
        </dgm:presLayoutVars>
      </dgm:prSet>
      <dgm:spPr/>
    </dgm:pt>
    <dgm:pt modelId="{ED98F4C7-6254-4C40-AC78-FC811019E7D2}" type="pres">
      <dgm:prSet presAssocID="{D1E82A62-6F52-4A37-91DA-52C898732575}" presName="rootConnector" presStyleLbl="node2" presStyleIdx="2" presStyleCnt="3"/>
      <dgm:spPr/>
    </dgm:pt>
    <dgm:pt modelId="{F57F5156-CF81-4FE2-827D-9ED19E73F089}" type="pres">
      <dgm:prSet presAssocID="{D1E82A62-6F52-4A37-91DA-52C898732575}" presName="hierChild4" presStyleCnt="0"/>
      <dgm:spPr/>
    </dgm:pt>
    <dgm:pt modelId="{A6B2CB4D-5ACA-4392-A29C-305FB262F25C}" type="pres">
      <dgm:prSet presAssocID="{D1E82A62-6F52-4A37-91DA-52C898732575}" presName="hierChild5" presStyleCnt="0"/>
      <dgm:spPr/>
    </dgm:pt>
    <dgm:pt modelId="{83FAA3C7-EAB8-4506-A04A-311DC30B678A}" type="pres">
      <dgm:prSet presAssocID="{1A18D094-4A0E-4187-B775-D4C347E5A652}" presName="hierChild3" presStyleCnt="0"/>
      <dgm:spPr/>
    </dgm:pt>
  </dgm:ptLst>
  <dgm:cxnLst>
    <dgm:cxn modelId="{C1DFDF19-AD4B-45E2-8E1F-0865FA55E6C3}" type="presOf" srcId="{EDE51A6D-6AE2-460F-9546-BD8C8E4CA700}" destId="{F6FDF553-0397-40E9-9087-A20B04351BC4}" srcOrd="0" destOrd="0" presId="urn:microsoft.com/office/officeart/2005/8/layout/orgChart1"/>
    <dgm:cxn modelId="{CC744227-4183-4A9F-8159-AA513B68C106}" type="presOf" srcId="{F1189569-114F-4BB2-BF6D-858313CDA391}" destId="{C808A972-1E0C-4B60-BDBC-E4D088CBC338}" srcOrd="0" destOrd="0" presId="urn:microsoft.com/office/officeart/2005/8/layout/orgChart1"/>
    <dgm:cxn modelId="{A3F93030-F63C-4171-A5F5-6E30D0CABC21}" type="presOf" srcId="{1A18D094-4A0E-4187-B775-D4C347E5A652}" destId="{8467877A-9E3D-4656-826D-6D12FF693998}" srcOrd="1" destOrd="0" presId="urn:microsoft.com/office/officeart/2005/8/layout/orgChart1"/>
    <dgm:cxn modelId="{7038943C-1CC5-4FDA-ACFF-8E22EDFA2928}" type="presOf" srcId="{E639876D-A0B3-459E-9F8E-E0E2AD19A949}" destId="{984FE0A4-24C8-43C7-AD2F-C4E57BC78254}" srcOrd="0" destOrd="0" presId="urn:microsoft.com/office/officeart/2005/8/layout/orgChart1"/>
    <dgm:cxn modelId="{7070CE6C-B9EA-4EA7-97F4-B2280DE6FDF1}" type="presOf" srcId="{61F21862-5A65-4520-8AA0-4DEF7562FB8C}" destId="{2E5ED927-E698-4DF0-9F4A-F12A9B900E87}" srcOrd="0" destOrd="0" presId="urn:microsoft.com/office/officeart/2005/8/layout/orgChart1"/>
    <dgm:cxn modelId="{D8B1004F-9256-4EF3-8C93-62316BEE4E2A}" srcId="{1A18D094-4A0E-4187-B775-D4C347E5A652}" destId="{D1E82A62-6F52-4A37-91DA-52C898732575}" srcOrd="2" destOrd="0" parTransId="{EDE51A6D-6AE2-460F-9546-BD8C8E4CA700}" sibTransId="{E6E939F3-1067-4923-9508-493662DA66EE}"/>
    <dgm:cxn modelId="{D6735B7E-C2AA-4994-B8AF-00F518BACF8E}" type="presOf" srcId="{ECC43327-2226-4BFB-AD78-82D591BC4DE6}" destId="{7F2A3C7E-8292-49D1-B9F4-96DC63D0FFCA}" srcOrd="0" destOrd="0" presId="urn:microsoft.com/office/officeart/2005/8/layout/orgChart1"/>
    <dgm:cxn modelId="{B6B13985-F90D-40B7-98E5-FF54EB62DBBB}" type="presOf" srcId="{61F21862-5A65-4520-8AA0-4DEF7562FB8C}" destId="{385CB7F8-A128-421A-BC47-385C1D3F3A74}" srcOrd="1" destOrd="0" presId="urn:microsoft.com/office/officeart/2005/8/layout/orgChart1"/>
    <dgm:cxn modelId="{D0FAC9A1-A7D5-4E41-8C33-0E7C7DBE5CC6}" srcId="{1A18D094-4A0E-4187-B775-D4C347E5A652}" destId="{61F21862-5A65-4520-8AA0-4DEF7562FB8C}" srcOrd="1" destOrd="0" parTransId="{C736C306-4A44-417B-BEE1-1C0275C1F54F}" sibTransId="{4084AA1D-0B4D-4AB0-B51C-F6BEAC3DC617}"/>
    <dgm:cxn modelId="{4938B8B2-6F56-46E2-B65B-008609FCEC80}" type="presOf" srcId="{E639876D-A0B3-459E-9F8E-E0E2AD19A949}" destId="{430DF5B1-425B-4C90-B2C4-FDCBA8E15AA8}" srcOrd="1" destOrd="0" presId="urn:microsoft.com/office/officeart/2005/8/layout/orgChart1"/>
    <dgm:cxn modelId="{5007EDB6-0622-4150-A48C-C24112CBBE2F}" srcId="{ECC43327-2226-4BFB-AD78-82D591BC4DE6}" destId="{1A18D094-4A0E-4187-B775-D4C347E5A652}" srcOrd="0" destOrd="0" parTransId="{AF661008-B31A-48F1-8992-8880AE2CD779}" sibTransId="{D859EBCE-60FA-4CF9-8422-FE8EF0226B19}"/>
    <dgm:cxn modelId="{4FDC1CB8-D2D2-4BD5-B7F6-3AEE317B84A6}" type="presOf" srcId="{C736C306-4A44-417B-BEE1-1C0275C1F54F}" destId="{BC629563-40EC-4E14-A48B-993AB532B25B}" srcOrd="0" destOrd="0" presId="urn:microsoft.com/office/officeart/2005/8/layout/orgChart1"/>
    <dgm:cxn modelId="{B3ADEEBB-73EE-464A-8980-F8F1DB6A5D09}" type="presOf" srcId="{D1E82A62-6F52-4A37-91DA-52C898732575}" destId="{ED98F4C7-6254-4C40-AC78-FC811019E7D2}" srcOrd="1" destOrd="0" presId="urn:microsoft.com/office/officeart/2005/8/layout/orgChart1"/>
    <dgm:cxn modelId="{B9CB3BDB-3991-4D31-A480-EC47D7470F16}" srcId="{1A18D094-4A0E-4187-B775-D4C347E5A652}" destId="{E639876D-A0B3-459E-9F8E-E0E2AD19A949}" srcOrd="0" destOrd="0" parTransId="{F1189569-114F-4BB2-BF6D-858313CDA391}" sibTransId="{A071EB06-139A-4F62-A31B-C7A182FD0507}"/>
    <dgm:cxn modelId="{D5F964EB-D63C-4D5D-AAB7-C3984B8BBFD2}" type="presOf" srcId="{D1E82A62-6F52-4A37-91DA-52C898732575}" destId="{B9E14727-1907-434F-BC9A-302320D725CE}" srcOrd="0" destOrd="0" presId="urn:microsoft.com/office/officeart/2005/8/layout/orgChart1"/>
    <dgm:cxn modelId="{76AC5BF8-5917-4968-82A9-C5054FFBD1F0}" type="presOf" srcId="{1A18D094-4A0E-4187-B775-D4C347E5A652}" destId="{073A396E-0CC9-4418-870B-5BD8EC5B0B23}" srcOrd="0" destOrd="0" presId="urn:microsoft.com/office/officeart/2005/8/layout/orgChart1"/>
    <dgm:cxn modelId="{B4D13DFE-5B08-4FF1-9606-E77DFAB4E4C7}" type="presParOf" srcId="{7F2A3C7E-8292-49D1-B9F4-96DC63D0FFCA}" destId="{A27E3A84-5366-4654-957B-EB49E3904C0C}" srcOrd="0" destOrd="0" presId="urn:microsoft.com/office/officeart/2005/8/layout/orgChart1"/>
    <dgm:cxn modelId="{EDBC9250-2E0D-4642-8BC7-FA3C28CC586C}" type="presParOf" srcId="{A27E3A84-5366-4654-957B-EB49E3904C0C}" destId="{BF2DBCE0-DCCF-4741-8BE0-8FDF5A273FD0}" srcOrd="0" destOrd="0" presId="urn:microsoft.com/office/officeart/2005/8/layout/orgChart1"/>
    <dgm:cxn modelId="{83D67BB6-ED09-4D2A-871E-52832C12EED0}" type="presParOf" srcId="{BF2DBCE0-DCCF-4741-8BE0-8FDF5A273FD0}" destId="{073A396E-0CC9-4418-870B-5BD8EC5B0B23}" srcOrd="0" destOrd="0" presId="urn:microsoft.com/office/officeart/2005/8/layout/orgChart1"/>
    <dgm:cxn modelId="{C4D7C7E5-5B4D-41EE-ABE4-4EB653548C89}" type="presParOf" srcId="{BF2DBCE0-DCCF-4741-8BE0-8FDF5A273FD0}" destId="{8467877A-9E3D-4656-826D-6D12FF693998}" srcOrd="1" destOrd="0" presId="urn:microsoft.com/office/officeart/2005/8/layout/orgChart1"/>
    <dgm:cxn modelId="{C5E73E66-8595-453F-BF2A-00064055BE7B}" type="presParOf" srcId="{A27E3A84-5366-4654-957B-EB49E3904C0C}" destId="{A11C5163-4F5E-41A6-8026-65D422ABC38B}" srcOrd="1" destOrd="0" presId="urn:microsoft.com/office/officeart/2005/8/layout/orgChart1"/>
    <dgm:cxn modelId="{6E7BFCAB-9820-48F6-930B-37D871080AF5}" type="presParOf" srcId="{A11C5163-4F5E-41A6-8026-65D422ABC38B}" destId="{C808A972-1E0C-4B60-BDBC-E4D088CBC338}" srcOrd="0" destOrd="0" presId="urn:microsoft.com/office/officeart/2005/8/layout/orgChart1"/>
    <dgm:cxn modelId="{21CA2AF4-34A2-45FC-B72E-AA28823C456F}" type="presParOf" srcId="{A11C5163-4F5E-41A6-8026-65D422ABC38B}" destId="{41BB8FEB-C381-4D37-9DE6-8A887A73FE5C}" srcOrd="1" destOrd="0" presId="urn:microsoft.com/office/officeart/2005/8/layout/orgChart1"/>
    <dgm:cxn modelId="{6F8C02EE-49EA-4544-8D2B-A8695C873051}" type="presParOf" srcId="{41BB8FEB-C381-4D37-9DE6-8A887A73FE5C}" destId="{D7290330-6B58-442A-8EF9-595AE7B30880}" srcOrd="0" destOrd="0" presId="urn:microsoft.com/office/officeart/2005/8/layout/orgChart1"/>
    <dgm:cxn modelId="{7B7EDB46-379B-4640-9075-FD5B3CDF53E0}" type="presParOf" srcId="{D7290330-6B58-442A-8EF9-595AE7B30880}" destId="{984FE0A4-24C8-43C7-AD2F-C4E57BC78254}" srcOrd="0" destOrd="0" presId="urn:microsoft.com/office/officeart/2005/8/layout/orgChart1"/>
    <dgm:cxn modelId="{AABB2F49-353B-4C11-832E-DBC7BB83D323}" type="presParOf" srcId="{D7290330-6B58-442A-8EF9-595AE7B30880}" destId="{430DF5B1-425B-4C90-B2C4-FDCBA8E15AA8}" srcOrd="1" destOrd="0" presId="urn:microsoft.com/office/officeart/2005/8/layout/orgChart1"/>
    <dgm:cxn modelId="{AB38B39A-8BFB-4A61-B795-000084B9B1CA}" type="presParOf" srcId="{41BB8FEB-C381-4D37-9DE6-8A887A73FE5C}" destId="{D4003FD9-39CF-4D23-BAA0-CFC0725FBDE2}" srcOrd="1" destOrd="0" presId="urn:microsoft.com/office/officeart/2005/8/layout/orgChart1"/>
    <dgm:cxn modelId="{A9834CE4-91FF-4C75-AD50-4618F4B1BE33}" type="presParOf" srcId="{41BB8FEB-C381-4D37-9DE6-8A887A73FE5C}" destId="{C51CF5CC-3DA7-46D1-9AE0-F8B3082CBC88}" srcOrd="2" destOrd="0" presId="urn:microsoft.com/office/officeart/2005/8/layout/orgChart1"/>
    <dgm:cxn modelId="{836EEA89-9BEF-4E9F-AD4B-7F94A5848959}" type="presParOf" srcId="{A11C5163-4F5E-41A6-8026-65D422ABC38B}" destId="{BC629563-40EC-4E14-A48B-993AB532B25B}" srcOrd="2" destOrd="0" presId="urn:microsoft.com/office/officeart/2005/8/layout/orgChart1"/>
    <dgm:cxn modelId="{461BC36D-64D0-40D4-BFAE-3E4B7907FD9F}" type="presParOf" srcId="{A11C5163-4F5E-41A6-8026-65D422ABC38B}" destId="{EF9E3684-3051-4230-8139-7A108D727D17}" srcOrd="3" destOrd="0" presId="urn:microsoft.com/office/officeart/2005/8/layout/orgChart1"/>
    <dgm:cxn modelId="{C4481A21-135A-4A4E-A8C1-B75BF66E8A4D}" type="presParOf" srcId="{EF9E3684-3051-4230-8139-7A108D727D17}" destId="{425DE778-9B32-434C-9125-C20D1BB7D1BD}" srcOrd="0" destOrd="0" presId="urn:microsoft.com/office/officeart/2005/8/layout/orgChart1"/>
    <dgm:cxn modelId="{D99025A3-268F-42E9-B5CB-9785441A2328}" type="presParOf" srcId="{425DE778-9B32-434C-9125-C20D1BB7D1BD}" destId="{2E5ED927-E698-4DF0-9F4A-F12A9B900E87}" srcOrd="0" destOrd="0" presId="urn:microsoft.com/office/officeart/2005/8/layout/orgChart1"/>
    <dgm:cxn modelId="{67DD7011-D0DC-470A-9984-5A8E25CBFE88}" type="presParOf" srcId="{425DE778-9B32-434C-9125-C20D1BB7D1BD}" destId="{385CB7F8-A128-421A-BC47-385C1D3F3A74}" srcOrd="1" destOrd="0" presId="urn:microsoft.com/office/officeart/2005/8/layout/orgChart1"/>
    <dgm:cxn modelId="{B43FCD6F-5891-4C86-B8A0-D0FB57B5605F}" type="presParOf" srcId="{EF9E3684-3051-4230-8139-7A108D727D17}" destId="{52F2EC71-AFA9-4A5F-A04D-9BB176DC08D9}" srcOrd="1" destOrd="0" presId="urn:microsoft.com/office/officeart/2005/8/layout/orgChart1"/>
    <dgm:cxn modelId="{CA740345-EA4F-4EA7-A70F-190E84DEA012}" type="presParOf" srcId="{EF9E3684-3051-4230-8139-7A108D727D17}" destId="{EB3C1BC8-1748-416A-8EAD-17A8364EE975}" srcOrd="2" destOrd="0" presId="urn:microsoft.com/office/officeart/2005/8/layout/orgChart1"/>
    <dgm:cxn modelId="{B2587DEA-0A66-4401-8ADE-B8D4CB591445}" type="presParOf" srcId="{A11C5163-4F5E-41A6-8026-65D422ABC38B}" destId="{F6FDF553-0397-40E9-9087-A20B04351BC4}" srcOrd="4" destOrd="0" presId="urn:microsoft.com/office/officeart/2005/8/layout/orgChart1"/>
    <dgm:cxn modelId="{891801C3-1DDF-4F39-9CF7-63D36525C8FF}" type="presParOf" srcId="{A11C5163-4F5E-41A6-8026-65D422ABC38B}" destId="{687F4C5D-9ECA-4C4D-9BB2-C4670802B163}" srcOrd="5" destOrd="0" presId="urn:microsoft.com/office/officeart/2005/8/layout/orgChart1"/>
    <dgm:cxn modelId="{55B66852-73E4-422E-A827-E62A52855BEA}" type="presParOf" srcId="{687F4C5D-9ECA-4C4D-9BB2-C4670802B163}" destId="{1D8E0204-8316-4FCF-B2A6-5821E4409C36}" srcOrd="0" destOrd="0" presId="urn:microsoft.com/office/officeart/2005/8/layout/orgChart1"/>
    <dgm:cxn modelId="{4CF56CF7-F979-4BAC-8C21-BC451BBE0955}" type="presParOf" srcId="{1D8E0204-8316-4FCF-B2A6-5821E4409C36}" destId="{B9E14727-1907-434F-BC9A-302320D725CE}" srcOrd="0" destOrd="0" presId="urn:microsoft.com/office/officeart/2005/8/layout/orgChart1"/>
    <dgm:cxn modelId="{A47CF944-AFFB-43E5-B63E-34FFC0DF2B10}" type="presParOf" srcId="{1D8E0204-8316-4FCF-B2A6-5821E4409C36}" destId="{ED98F4C7-6254-4C40-AC78-FC811019E7D2}" srcOrd="1" destOrd="0" presId="urn:microsoft.com/office/officeart/2005/8/layout/orgChart1"/>
    <dgm:cxn modelId="{684389BB-7741-435D-A4F1-9EB168693E04}" type="presParOf" srcId="{687F4C5D-9ECA-4C4D-9BB2-C4670802B163}" destId="{F57F5156-CF81-4FE2-827D-9ED19E73F089}" srcOrd="1" destOrd="0" presId="urn:microsoft.com/office/officeart/2005/8/layout/orgChart1"/>
    <dgm:cxn modelId="{5836E64D-FA11-4624-99ED-A62178B78D55}" type="presParOf" srcId="{687F4C5D-9ECA-4C4D-9BB2-C4670802B163}" destId="{A6B2CB4D-5ACA-4392-A29C-305FB262F25C}" srcOrd="2" destOrd="0" presId="urn:microsoft.com/office/officeart/2005/8/layout/orgChart1"/>
    <dgm:cxn modelId="{C6ADFBCA-459D-4A99-9BD5-E778D5C8F362}" type="presParOf" srcId="{A27E3A84-5366-4654-957B-EB49E3904C0C}" destId="{83FAA3C7-EAB8-4506-A04A-311DC30B678A}"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E1EA19E-F42E-4061-A64C-1B91DFCB234E}" type="doc">
      <dgm:prSet loTypeId="urn:microsoft.com/office/officeart/2005/8/layout/vList6" loCatId="process" qsTypeId="urn:microsoft.com/office/officeart/2005/8/quickstyle/3d2" qsCatId="3D" csTypeId="urn:microsoft.com/office/officeart/2005/8/colors/accent1_2" csCatId="accent1" phldr="1"/>
      <dgm:spPr/>
      <dgm:t>
        <a:bodyPr/>
        <a:lstStyle/>
        <a:p>
          <a:endParaRPr lang="en-US"/>
        </a:p>
      </dgm:t>
    </dgm:pt>
    <dgm:pt modelId="{BEB40F35-0230-4ED8-9F4E-69F89FA1757C}">
      <dgm:prSet phldrT="[Text]"/>
      <dgm:spPr/>
      <dgm:t>
        <a:bodyPr/>
        <a:lstStyle/>
        <a:p>
          <a:r>
            <a:rPr lang="en-US" dirty="0"/>
            <a:t>Data Collection</a:t>
          </a:r>
        </a:p>
      </dgm:t>
    </dgm:pt>
    <dgm:pt modelId="{1428E6D2-9BC3-4F48-94B2-0FDCC1218803}" type="parTrans" cxnId="{656E8490-D9AC-4FDC-B1BA-372A6D2BB9C3}">
      <dgm:prSet/>
      <dgm:spPr/>
      <dgm:t>
        <a:bodyPr/>
        <a:lstStyle/>
        <a:p>
          <a:endParaRPr lang="en-US"/>
        </a:p>
      </dgm:t>
    </dgm:pt>
    <dgm:pt modelId="{45AB1CB8-B1B2-46E8-852B-AB4A917A772A}" type="sibTrans" cxnId="{656E8490-D9AC-4FDC-B1BA-372A6D2BB9C3}">
      <dgm:prSet/>
      <dgm:spPr/>
      <dgm:t>
        <a:bodyPr/>
        <a:lstStyle/>
        <a:p>
          <a:endParaRPr lang="en-US"/>
        </a:p>
      </dgm:t>
    </dgm:pt>
    <dgm:pt modelId="{428D4522-5DB6-4B87-B719-080E6379915C}">
      <dgm:prSet phldrT="[Text]"/>
      <dgm:spPr/>
      <dgm:t>
        <a:bodyPr/>
        <a:lstStyle/>
        <a:p>
          <a:r>
            <a:rPr lang="en-US" dirty="0"/>
            <a:t>Dataset of 440 wholesale customers from UCI Machine Learning Repository.</a:t>
          </a:r>
        </a:p>
      </dgm:t>
    </dgm:pt>
    <dgm:pt modelId="{CA707A15-4D2A-4715-AE70-EFE543CE2A67}" type="parTrans" cxnId="{1BBA5869-A792-472B-A5FF-E7E3D4BFA06B}">
      <dgm:prSet/>
      <dgm:spPr/>
      <dgm:t>
        <a:bodyPr/>
        <a:lstStyle/>
        <a:p>
          <a:endParaRPr lang="en-US"/>
        </a:p>
      </dgm:t>
    </dgm:pt>
    <dgm:pt modelId="{87557977-BE7E-4F89-9A0C-59E2FD210F55}" type="sibTrans" cxnId="{1BBA5869-A792-472B-A5FF-E7E3D4BFA06B}">
      <dgm:prSet/>
      <dgm:spPr/>
      <dgm:t>
        <a:bodyPr/>
        <a:lstStyle/>
        <a:p>
          <a:endParaRPr lang="en-US"/>
        </a:p>
      </dgm:t>
    </dgm:pt>
    <dgm:pt modelId="{0B7F2E51-4834-4A80-BF3B-55BB2627A177}">
      <dgm:prSet phldrT="[Text]"/>
      <dgm:spPr/>
      <dgm:t>
        <a:bodyPr/>
        <a:lstStyle/>
        <a:p>
          <a:r>
            <a:rPr lang="en-US" dirty="0"/>
            <a:t>Features include spending on Fresh, Milk, Grocery, Frozen, Detergents Paper, and Delicatessen.</a:t>
          </a:r>
        </a:p>
      </dgm:t>
    </dgm:pt>
    <dgm:pt modelId="{5341800B-769F-4191-80D1-98A02AED27EE}" type="parTrans" cxnId="{90ECE393-3278-4046-AA0C-F28122C3594A}">
      <dgm:prSet/>
      <dgm:spPr/>
      <dgm:t>
        <a:bodyPr/>
        <a:lstStyle/>
        <a:p>
          <a:endParaRPr lang="en-US"/>
        </a:p>
      </dgm:t>
    </dgm:pt>
    <dgm:pt modelId="{8D27D68A-0370-441D-9D64-FAC5EF9CBBD2}" type="sibTrans" cxnId="{90ECE393-3278-4046-AA0C-F28122C3594A}">
      <dgm:prSet/>
      <dgm:spPr/>
      <dgm:t>
        <a:bodyPr/>
        <a:lstStyle/>
        <a:p>
          <a:endParaRPr lang="en-US"/>
        </a:p>
      </dgm:t>
    </dgm:pt>
    <dgm:pt modelId="{B5A0E856-E53D-4362-8DF8-D27C489E078C}">
      <dgm:prSet phldrT="[Text]"/>
      <dgm:spPr/>
      <dgm:t>
        <a:bodyPr/>
        <a:lstStyle/>
        <a:p>
          <a:r>
            <a:rPr lang="en-US" dirty="0"/>
            <a:t>Data Preprocessing</a:t>
          </a:r>
        </a:p>
      </dgm:t>
    </dgm:pt>
    <dgm:pt modelId="{859BABDA-F4C2-4B7B-80C3-44E297B3B4C0}" type="parTrans" cxnId="{83DD9EF0-E281-4D62-A6AA-F5734243AA5F}">
      <dgm:prSet/>
      <dgm:spPr/>
      <dgm:t>
        <a:bodyPr/>
        <a:lstStyle/>
        <a:p>
          <a:endParaRPr lang="en-US"/>
        </a:p>
      </dgm:t>
    </dgm:pt>
    <dgm:pt modelId="{B4D87CB7-ACEF-4FDE-90E2-9F57168677E9}" type="sibTrans" cxnId="{83DD9EF0-E281-4D62-A6AA-F5734243AA5F}">
      <dgm:prSet/>
      <dgm:spPr/>
      <dgm:t>
        <a:bodyPr/>
        <a:lstStyle/>
        <a:p>
          <a:endParaRPr lang="en-US"/>
        </a:p>
      </dgm:t>
    </dgm:pt>
    <dgm:pt modelId="{D3DCA390-6820-4CF7-BD91-60E2BEDE85ED}">
      <dgm:prSet phldrT="[Text]"/>
      <dgm:spPr/>
      <dgm:t>
        <a:bodyPr/>
        <a:lstStyle/>
        <a:p>
          <a:r>
            <a:rPr lang="en-US" dirty="0"/>
            <a:t>Removed irrelevant features ("Channel" &amp; "Region").</a:t>
          </a:r>
        </a:p>
      </dgm:t>
    </dgm:pt>
    <dgm:pt modelId="{E11A2C9A-60DC-4984-8599-33E48ECFB8BC}" type="parTrans" cxnId="{BCC9E27E-F56A-46D8-BD94-4BC4418EE4C0}">
      <dgm:prSet/>
      <dgm:spPr/>
      <dgm:t>
        <a:bodyPr/>
        <a:lstStyle/>
        <a:p>
          <a:endParaRPr lang="en-US"/>
        </a:p>
      </dgm:t>
    </dgm:pt>
    <dgm:pt modelId="{B7624BDF-D47F-4D0F-ADCE-2CB6C3B9B5C5}" type="sibTrans" cxnId="{BCC9E27E-F56A-46D8-BD94-4BC4418EE4C0}">
      <dgm:prSet/>
      <dgm:spPr/>
      <dgm:t>
        <a:bodyPr/>
        <a:lstStyle/>
        <a:p>
          <a:endParaRPr lang="en-US"/>
        </a:p>
      </dgm:t>
    </dgm:pt>
    <dgm:pt modelId="{93E30082-9A70-4D0A-BEBE-21AA464EB171}">
      <dgm:prSet phldrT="[Text]"/>
      <dgm:spPr/>
      <dgm:t>
        <a:bodyPr/>
        <a:lstStyle/>
        <a:p>
          <a:r>
            <a:rPr lang="en-US" dirty="0"/>
            <a:t>Applied log transformation (base 10) to handle outliers.</a:t>
          </a:r>
        </a:p>
      </dgm:t>
    </dgm:pt>
    <dgm:pt modelId="{663DB9FA-7D2D-4DC2-A5F6-1AF6AEC35876}" type="parTrans" cxnId="{DBEE8045-580D-46C8-9CDE-7187196A2D05}">
      <dgm:prSet/>
      <dgm:spPr/>
      <dgm:t>
        <a:bodyPr/>
        <a:lstStyle/>
        <a:p>
          <a:endParaRPr lang="en-US"/>
        </a:p>
      </dgm:t>
    </dgm:pt>
    <dgm:pt modelId="{C82E4ABC-4224-45E7-851D-3CA13A177393}" type="sibTrans" cxnId="{DBEE8045-580D-46C8-9CDE-7187196A2D05}">
      <dgm:prSet/>
      <dgm:spPr/>
      <dgm:t>
        <a:bodyPr/>
        <a:lstStyle/>
        <a:p>
          <a:endParaRPr lang="en-US"/>
        </a:p>
      </dgm:t>
    </dgm:pt>
    <dgm:pt modelId="{D816F31B-6A9D-4936-B759-7417CF35B293}">
      <dgm:prSet phldrT="[Text]"/>
      <dgm:spPr/>
      <dgm:t>
        <a:bodyPr/>
        <a:lstStyle/>
        <a:p>
          <a:r>
            <a:rPr lang="en-US" dirty="0"/>
            <a:t>Used PCA to reduce complexity while preserving variance.</a:t>
          </a:r>
        </a:p>
      </dgm:t>
    </dgm:pt>
    <dgm:pt modelId="{4C284C54-0624-4F64-81A3-DF8399554E75}" type="parTrans" cxnId="{412C3484-BF43-48BE-8BDD-04AEF580FBCF}">
      <dgm:prSet/>
      <dgm:spPr/>
      <dgm:t>
        <a:bodyPr/>
        <a:lstStyle/>
        <a:p>
          <a:endParaRPr lang="en-US"/>
        </a:p>
      </dgm:t>
    </dgm:pt>
    <dgm:pt modelId="{30C0C9A9-6724-4D96-B414-BF6061545E06}" type="sibTrans" cxnId="{412C3484-BF43-48BE-8BDD-04AEF580FBCF}">
      <dgm:prSet/>
      <dgm:spPr/>
      <dgm:t>
        <a:bodyPr/>
        <a:lstStyle/>
        <a:p>
          <a:endParaRPr lang="en-US"/>
        </a:p>
      </dgm:t>
    </dgm:pt>
    <dgm:pt modelId="{49DB6479-350D-4D15-B574-E03579B8028E}" type="pres">
      <dgm:prSet presAssocID="{FE1EA19E-F42E-4061-A64C-1B91DFCB234E}" presName="Name0" presStyleCnt="0">
        <dgm:presLayoutVars>
          <dgm:dir/>
          <dgm:animLvl val="lvl"/>
          <dgm:resizeHandles/>
        </dgm:presLayoutVars>
      </dgm:prSet>
      <dgm:spPr/>
    </dgm:pt>
    <dgm:pt modelId="{E92CB944-9EB8-45AC-9893-4350322B543E}" type="pres">
      <dgm:prSet presAssocID="{BEB40F35-0230-4ED8-9F4E-69F89FA1757C}" presName="linNode" presStyleCnt="0"/>
      <dgm:spPr/>
    </dgm:pt>
    <dgm:pt modelId="{C0FA8391-FAB8-4E23-83EC-59A3CB0B4A01}" type="pres">
      <dgm:prSet presAssocID="{BEB40F35-0230-4ED8-9F4E-69F89FA1757C}" presName="parentShp" presStyleLbl="node1" presStyleIdx="0" presStyleCnt="2" custScaleX="39677">
        <dgm:presLayoutVars>
          <dgm:bulletEnabled val="1"/>
        </dgm:presLayoutVars>
      </dgm:prSet>
      <dgm:spPr/>
    </dgm:pt>
    <dgm:pt modelId="{96919FCD-9BD8-4A38-A510-E6CC453DD777}" type="pres">
      <dgm:prSet presAssocID="{BEB40F35-0230-4ED8-9F4E-69F89FA1757C}" presName="childShp" presStyleLbl="bgAccFollowNode1" presStyleIdx="0" presStyleCnt="2">
        <dgm:presLayoutVars>
          <dgm:bulletEnabled val="1"/>
        </dgm:presLayoutVars>
      </dgm:prSet>
      <dgm:spPr/>
    </dgm:pt>
    <dgm:pt modelId="{EB397D3A-88A0-4254-A146-912A022E1076}" type="pres">
      <dgm:prSet presAssocID="{45AB1CB8-B1B2-46E8-852B-AB4A917A772A}" presName="spacing" presStyleCnt="0"/>
      <dgm:spPr/>
    </dgm:pt>
    <dgm:pt modelId="{BE4A866F-4ED8-4D0B-B624-C55D0214F72F}" type="pres">
      <dgm:prSet presAssocID="{B5A0E856-E53D-4362-8DF8-D27C489E078C}" presName="linNode" presStyleCnt="0"/>
      <dgm:spPr/>
    </dgm:pt>
    <dgm:pt modelId="{EA225B5D-5954-47B0-A761-A4DC00696897}" type="pres">
      <dgm:prSet presAssocID="{B5A0E856-E53D-4362-8DF8-D27C489E078C}" presName="parentShp" presStyleLbl="node1" presStyleIdx="1" presStyleCnt="2" custScaleX="40587">
        <dgm:presLayoutVars>
          <dgm:bulletEnabled val="1"/>
        </dgm:presLayoutVars>
      </dgm:prSet>
      <dgm:spPr/>
    </dgm:pt>
    <dgm:pt modelId="{86EC7891-5D0B-451B-9D08-39906A2399AE}" type="pres">
      <dgm:prSet presAssocID="{B5A0E856-E53D-4362-8DF8-D27C489E078C}" presName="childShp" presStyleLbl="bgAccFollowNode1" presStyleIdx="1" presStyleCnt="2">
        <dgm:presLayoutVars>
          <dgm:bulletEnabled val="1"/>
        </dgm:presLayoutVars>
      </dgm:prSet>
      <dgm:spPr/>
    </dgm:pt>
  </dgm:ptLst>
  <dgm:cxnLst>
    <dgm:cxn modelId="{EBEA0B0D-AAD1-43B6-80AE-623E7FFAC828}" type="presOf" srcId="{FE1EA19E-F42E-4061-A64C-1B91DFCB234E}" destId="{49DB6479-350D-4D15-B574-E03579B8028E}" srcOrd="0" destOrd="0" presId="urn:microsoft.com/office/officeart/2005/8/layout/vList6"/>
    <dgm:cxn modelId="{D7202F34-F9E3-40D6-822F-E382E43537B4}" type="presOf" srcId="{93E30082-9A70-4D0A-BEBE-21AA464EB171}" destId="{86EC7891-5D0B-451B-9D08-39906A2399AE}" srcOrd="0" destOrd="1" presId="urn:microsoft.com/office/officeart/2005/8/layout/vList6"/>
    <dgm:cxn modelId="{DBEE8045-580D-46C8-9CDE-7187196A2D05}" srcId="{B5A0E856-E53D-4362-8DF8-D27C489E078C}" destId="{93E30082-9A70-4D0A-BEBE-21AA464EB171}" srcOrd="1" destOrd="0" parTransId="{663DB9FA-7D2D-4DC2-A5F6-1AF6AEC35876}" sibTransId="{C82E4ABC-4224-45E7-851D-3CA13A177393}"/>
    <dgm:cxn modelId="{1BBA5869-A792-472B-A5FF-E7E3D4BFA06B}" srcId="{BEB40F35-0230-4ED8-9F4E-69F89FA1757C}" destId="{428D4522-5DB6-4B87-B719-080E6379915C}" srcOrd="0" destOrd="0" parTransId="{CA707A15-4D2A-4715-AE70-EFE543CE2A67}" sibTransId="{87557977-BE7E-4F89-9A0C-59E2FD210F55}"/>
    <dgm:cxn modelId="{0C90ED6B-BF2F-4271-BFF8-3C4E24114224}" type="presOf" srcId="{BEB40F35-0230-4ED8-9F4E-69F89FA1757C}" destId="{C0FA8391-FAB8-4E23-83EC-59A3CB0B4A01}" srcOrd="0" destOrd="0" presId="urn:microsoft.com/office/officeart/2005/8/layout/vList6"/>
    <dgm:cxn modelId="{5A3A5477-CE40-4F5B-959F-59AADF292D93}" type="presOf" srcId="{428D4522-5DB6-4B87-B719-080E6379915C}" destId="{96919FCD-9BD8-4A38-A510-E6CC453DD777}" srcOrd="0" destOrd="0" presId="urn:microsoft.com/office/officeart/2005/8/layout/vList6"/>
    <dgm:cxn modelId="{BCC9E27E-F56A-46D8-BD94-4BC4418EE4C0}" srcId="{B5A0E856-E53D-4362-8DF8-D27C489E078C}" destId="{D3DCA390-6820-4CF7-BD91-60E2BEDE85ED}" srcOrd="0" destOrd="0" parTransId="{E11A2C9A-60DC-4984-8599-33E48ECFB8BC}" sibTransId="{B7624BDF-D47F-4D0F-ADCE-2CB6C3B9B5C5}"/>
    <dgm:cxn modelId="{412C3484-BF43-48BE-8BDD-04AEF580FBCF}" srcId="{B5A0E856-E53D-4362-8DF8-D27C489E078C}" destId="{D816F31B-6A9D-4936-B759-7417CF35B293}" srcOrd="2" destOrd="0" parTransId="{4C284C54-0624-4F64-81A3-DF8399554E75}" sibTransId="{30C0C9A9-6724-4D96-B414-BF6061545E06}"/>
    <dgm:cxn modelId="{656E8490-D9AC-4FDC-B1BA-372A6D2BB9C3}" srcId="{FE1EA19E-F42E-4061-A64C-1B91DFCB234E}" destId="{BEB40F35-0230-4ED8-9F4E-69F89FA1757C}" srcOrd="0" destOrd="0" parTransId="{1428E6D2-9BC3-4F48-94B2-0FDCC1218803}" sibTransId="{45AB1CB8-B1B2-46E8-852B-AB4A917A772A}"/>
    <dgm:cxn modelId="{90ECE393-3278-4046-AA0C-F28122C3594A}" srcId="{BEB40F35-0230-4ED8-9F4E-69F89FA1757C}" destId="{0B7F2E51-4834-4A80-BF3B-55BB2627A177}" srcOrd="1" destOrd="0" parTransId="{5341800B-769F-4191-80D1-98A02AED27EE}" sibTransId="{8D27D68A-0370-441D-9D64-FAC5EF9CBBD2}"/>
    <dgm:cxn modelId="{781B0996-2168-455E-AE97-A0F262A126EA}" type="presOf" srcId="{B5A0E856-E53D-4362-8DF8-D27C489E078C}" destId="{EA225B5D-5954-47B0-A761-A4DC00696897}" srcOrd="0" destOrd="0" presId="urn:microsoft.com/office/officeart/2005/8/layout/vList6"/>
    <dgm:cxn modelId="{D67AB5D0-3013-4883-AB36-3DBD4D9FB2BC}" type="presOf" srcId="{D3DCA390-6820-4CF7-BD91-60E2BEDE85ED}" destId="{86EC7891-5D0B-451B-9D08-39906A2399AE}" srcOrd="0" destOrd="0" presId="urn:microsoft.com/office/officeart/2005/8/layout/vList6"/>
    <dgm:cxn modelId="{AC2892E0-D9B1-4FF1-A7E3-4545A43957CE}" type="presOf" srcId="{D816F31B-6A9D-4936-B759-7417CF35B293}" destId="{86EC7891-5D0B-451B-9D08-39906A2399AE}" srcOrd="0" destOrd="2" presId="urn:microsoft.com/office/officeart/2005/8/layout/vList6"/>
    <dgm:cxn modelId="{83DD9EF0-E281-4D62-A6AA-F5734243AA5F}" srcId="{FE1EA19E-F42E-4061-A64C-1B91DFCB234E}" destId="{B5A0E856-E53D-4362-8DF8-D27C489E078C}" srcOrd="1" destOrd="0" parTransId="{859BABDA-F4C2-4B7B-80C3-44E297B3B4C0}" sibTransId="{B4D87CB7-ACEF-4FDE-90E2-9F57168677E9}"/>
    <dgm:cxn modelId="{DC0F22F6-564F-465F-AA80-B67189547B6A}" type="presOf" srcId="{0B7F2E51-4834-4A80-BF3B-55BB2627A177}" destId="{96919FCD-9BD8-4A38-A510-E6CC453DD777}" srcOrd="0" destOrd="1" presId="urn:microsoft.com/office/officeart/2005/8/layout/vList6"/>
    <dgm:cxn modelId="{3A111B2B-9620-4810-BC1D-11B730A58D08}" type="presParOf" srcId="{49DB6479-350D-4D15-B574-E03579B8028E}" destId="{E92CB944-9EB8-45AC-9893-4350322B543E}" srcOrd="0" destOrd="0" presId="urn:microsoft.com/office/officeart/2005/8/layout/vList6"/>
    <dgm:cxn modelId="{CA61F3E6-E016-4229-A332-91D0E45A72C1}" type="presParOf" srcId="{E92CB944-9EB8-45AC-9893-4350322B543E}" destId="{C0FA8391-FAB8-4E23-83EC-59A3CB0B4A01}" srcOrd="0" destOrd="0" presId="urn:microsoft.com/office/officeart/2005/8/layout/vList6"/>
    <dgm:cxn modelId="{ECFF4B17-07E7-4EF8-8EB1-BA080AAA282F}" type="presParOf" srcId="{E92CB944-9EB8-45AC-9893-4350322B543E}" destId="{96919FCD-9BD8-4A38-A510-E6CC453DD777}" srcOrd="1" destOrd="0" presId="urn:microsoft.com/office/officeart/2005/8/layout/vList6"/>
    <dgm:cxn modelId="{D4664F1C-112C-4FC0-8B71-03112154F66F}" type="presParOf" srcId="{49DB6479-350D-4D15-B574-E03579B8028E}" destId="{EB397D3A-88A0-4254-A146-912A022E1076}" srcOrd="1" destOrd="0" presId="urn:microsoft.com/office/officeart/2005/8/layout/vList6"/>
    <dgm:cxn modelId="{BEF54436-7E34-41F1-8965-8F40B6D3347E}" type="presParOf" srcId="{49DB6479-350D-4D15-B574-E03579B8028E}" destId="{BE4A866F-4ED8-4D0B-B624-C55D0214F72F}" srcOrd="2" destOrd="0" presId="urn:microsoft.com/office/officeart/2005/8/layout/vList6"/>
    <dgm:cxn modelId="{BE8E20FF-7C07-46E0-8F83-2414A992C616}" type="presParOf" srcId="{BE4A866F-4ED8-4D0B-B624-C55D0214F72F}" destId="{EA225B5D-5954-47B0-A761-A4DC00696897}" srcOrd="0" destOrd="0" presId="urn:microsoft.com/office/officeart/2005/8/layout/vList6"/>
    <dgm:cxn modelId="{D673AFB6-CF9C-4BF2-AD53-A3062BE354D8}" type="presParOf" srcId="{BE4A866F-4ED8-4D0B-B624-C55D0214F72F}" destId="{86EC7891-5D0B-451B-9D08-39906A2399AE}"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E1EA19E-F42E-4061-A64C-1B91DFCB234E}" type="doc">
      <dgm:prSet loTypeId="urn:microsoft.com/office/officeart/2005/8/layout/vList6" loCatId="process" qsTypeId="urn:microsoft.com/office/officeart/2005/8/quickstyle/3d2" qsCatId="3D" csTypeId="urn:microsoft.com/office/officeart/2005/8/colors/accent1_2" csCatId="accent1" phldr="1"/>
      <dgm:spPr/>
      <dgm:t>
        <a:bodyPr/>
        <a:lstStyle/>
        <a:p>
          <a:endParaRPr lang="en-US"/>
        </a:p>
      </dgm:t>
    </dgm:pt>
    <dgm:pt modelId="{BEB40F35-0230-4ED8-9F4E-69F89FA1757C}">
      <dgm:prSet phldrT="[Text]"/>
      <dgm:spPr/>
      <dgm:t>
        <a:bodyPr/>
        <a:lstStyle/>
        <a:p>
          <a:r>
            <a:rPr lang="en-US" dirty="0"/>
            <a:t>Clustering Algorithms</a:t>
          </a:r>
        </a:p>
      </dgm:t>
    </dgm:pt>
    <dgm:pt modelId="{1428E6D2-9BC3-4F48-94B2-0FDCC1218803}" type="parTrans" cxnId="{656E8490-D9AC-4FDC-B1BA-372A6D2BB9C3}">
      <dgm:prSet/>
      <dgm:spPr/>
      <dgm:t>
        <a:bodyPr/>
        <a:lstStyle/>
        <a:p>
          <a:endParaRPr lang="en-US"/>
        </a:p>
      </dgm:t>
    </dgm:pt>
    <dgm:pt modelId="{45AB1CB8-B1B2-46E8-852B-AB4A917A772A}" type="sibTrans" cxnId="{656E8490-D9AC-4FDC-B1BA-372A6D2BB9C3}">
      <dgm:prSet/>
      <dgm:spPr/>
      <dgm:t>
        <a:bodyPr/>
        <a:lstStyle/>
        <a:p>
          <a:endParaRPr lang="en-US"/>
        </a:p>
      </dgm:t>
    </dgm:pt>
    <dgm:pt modelId="{428D4522-5DB6-4B87-B719-080E6379915C}">
      <dgm:prSet phldrT="[Text]" custT="1"/>
      <dgm:spPr/>
      <dgm:t>
        <a:bodyPr/>
        <a:lstStyle/>
        <a:p>
          <a:r>
            <a:rPr lang="en-US" sz="2100" dirty="0"/>
            <a:t>Centroid-based method; optimal K determined using SSE &amp; Silhouette Score.</a:t>
          </a:r>
        </a:p>
      </dgm:t>
    </dgm:pt>
    <dgm:pt modelId="{CA707A15-4D2A-4715-AE70-EFE543CE2A67}" type="parTrans" cxnId="{1BBA5869-A792-472B-A5FF-E7E3D4BFA06B}">
      <dgm:prSet/>
      <dgm:spPr/>
      <dgm:t>
        <a:bodyPr/>
        <a:lstStyle/>
        <a:p>
          <a:endParaRPr lang="en-US"/>
        </a:p>
      </dgm:t>
    </dgm:pt>
    <dgm:pt modelId="{87557977-BE7E-4F89-9A0C-59E2FD210F55}" type="sibTrans" cxnId="{1BBA5869-A792-472B-A5FF-E7E3D4BFA06B}">
      <dgm:prSet/>
      <dgm:spPr/>
      <dgm:t>
        <a:bodyPr/>
        <a:lstStyle/>
        <a:p>
          <a:endParaRPr lang="en-US"/>
        </a:p>
      </dgm:t>
    </dgm:pt>
    <dgm:pt modelId="{B5A0E856-E53D-4362-8DF8-D27C489E078C}">
      <dgm:prSet phldrT="[Text]"/>
      <dgm:spPr/>
      <dgm:t>
        <a:bodyPr/>
        <a:lstStyle/>
        <a:p>
          <a:r>
            <a:rPr lang="en-US" dirty="0"/>
            <a:t>Evaluation Metrics</a:t>
          </a:r>
        </a:p>
      </dgm:t>
    </dgm:pt>
    <dgm:pt modelId="{859BABDA-F4C2-4B7B-80C3-44E297B3B4C0}" type="parTrans" cxnId="{83DD9EF0-E281-4D62-A6AA-F5734243AA5F}">
      <dgm:prSet/>
      <dgm:spPr/>
      <dgm:t>
        <a:bodyPr/>
        <a:lstStyle/>
        <a:p>
          <a:endParaRPr lang="en-US"/>
        </a:p>
      </dgm:t>
    </dgm:pt>
    <dgm:pt modelId="{B4D87CB7-ACEF-4FDE-90E2-9F57168677E9}" type="sibTrans" cxnId="{83DD9EF0-E281-4D62-A6AA-F5734243AA5F}">
      <dgm:prSet/>
      <dgm:spPr/>
      <dgm:t>
        <a:bodyPr/>
        <a:lstStyle/>
        <a:p>
          <a:endParaRPr lang="en-US"/>
        </a:p>
      </dgm:t>
    </dgm:pt>
    <dgm:pt modelId="{D3DCA390-6820-4CF7-BD91-60E2BEDE85ED}">
      <dgm:prSet phldrT="[Text]" custT="1"/>
      <dgm:spPr/>
      <dgm:t>
        <a:bodyPr/>
        <a:lstStyle/>
        <a:p>
          <a:r>
            <a:rPr lang="en-US" sz="2100" dirty="0"/>
            <a:t>Silhouette Score: Measures cluster cohesion and separation (-1 to 1).</a:t>
          </a:r>
        </a:p>
      </dgm:t>
    </dgm:pt>
    <dgm:pt modelId="{E11A2C9A-60DC-4984-8599-33E48ECFB8BC}" type="parTrans" cxnId="{BCC9E27E-F56A-46D8-BD94-4BC4418EE4C0}">
      <dgm:prSet/>
      <dgm:spPr/>
      <dgm:t>
        <a:bodyPr/>
        <a:lstStyle/>
        <a:p>
          <a:endParaRPr lang="en-US"/>
        </a:p>
      </dgm:t>
    </dgm:pt>
    <dgm:pt modelId="{B7624BDF-D47F-4D0F-ADCE-2CB6C3B9B5C5}" type="sibTrans" cxnId="{BCC9E27E-F56A-46D8-BD94-4BC4418EE4C0}">
      <dgm:prSet/>
      <dgm:spPr/>
      <dgm:t>
        <a:bodyPr/>
        <a:lstStyle/>
        <a:p>
          <a:endParaRPr lang="en-US"/>
        </a:p>
      </dgm:t>
    </dgm:pt>
    <dgm:pt modelId="{87B33935-2CA4-43AD-9C6A-F608791BF1A0}">
      <dgm:prSet phldrT="[Text]" custT="1"/>
      <dgm:spPr/>
      <dgm:t>
        <a:bodyPr/>
        <a:lstStyle/>
        <a:p>
          <a:r>
            <a:rPr lang="en-US" sz="2100" dirty="0"/>
            <a:t>Hierarchical approach; number of clusters chosen via Silhouette Score.</a:t>
          </a:r>
        </a:p>
      </dgm:t>
    </dgm:pt>
    <dgm:pt modelId="{6F207ABF-A833-4734-B5B1-FADC93AD1B30}" type="parTrans" cxnId="{AE4BEFCB-7283-4B58-986A-42A707788D05}">
      <dgm:prSet/>
      <dgm:spPr/>
      <dgm:t>
        <a:bodyPr/>
        <a:lstStyle/>
        <a:p>
          <a:endParaRPr lang="en-US"/>
        </a:p>
      </dgm:t>
    </dgm:pt>
    <dgm:pt modelId="{8A6BFDCF-4B25-4B9F-B68F-3A0A1E1CF440}" type="sibTrans" cxnId="{AE4BEFCB-7283-4B58-986A-42A707788D05}">
      <dgm:prSet/>
      <dgm:spPr/>
      <dgm:t>
        <a:bodyPr/>
        <a:lstStyle/>
        <a:p>
          <a:endParaRPr lang="en-US"/>
        </a:p>
      </dgm:t>
    </dgm:pt>
    <dgm:pt modelId="{50BBD2DB-8573-4A99-9948-70873399F51C}">
      <dgm:prSet phldrT="[Text]" custT="1"/>
      <dgm:spPr/>
      <dgm:t>
        <a:bodyPr/>
        <a:lstStyle/>
        <a:p>
          <a:r>
            <a:rPr lang="en-US" sz="2100" dirty="0"/>
            <a:t>Density-based method; tuned epsilon &amp; minimum points for optimal clustering.</a:t>
          </a:r>
        </a:p>
      </dgm:t>
    </dgm:pt>
    <dgm:pt modelId="{C46904D1-D780-4900-AE69-A36EF33FA9A9}" type="parTrans" cxnId="{B7CA6E21-5E1C-490A-BAE7-A90547DD97D2}">
      <dgm:prSet/>
      <dgm:spPr/>
      <dgm:t>
        <a:bodyPr/>
        <a:lstStyle/>
        <a:p>
          <a:endParaRPr lang="en-US"/>
        </a:p>
      </dgm:t>
    </dgm:pt>
    <dgm:pt modelId="{242B1A6E-446C-42DA-B2F5-CB3020215ECB}" type="sibTrans" cxnId="{B7CA6E21-5E1C-490A-BAE7-A90547DD97D2}">
      <dgm:prSet/>
      <dgm:spPr/>
      <dgm:t>
        <a:bodyPr/>
        <a:lstStyle/>
        <a:p>
          <a:endParaRPr lang="en-US"/>
        </a:p>
      </dgm:t>
    </dgm:pt>
    <dgm:pt modelId="{69488ED3-F606-4D8E-B325-EB4B42E18287}">
      <dgm:prSet phldrT="[Text]" custT="1"/>
      <dgm:spPr/>
      <dgm:t>
        <a:bodyPr/>
        <a:lstStyle/>
        <a:p>
          <a:r>
            <a:rPr lang="en-US" sz="2100" dirty="0"/>
            <a:t>Sum of Squared Errors (SSE): Lower values indicate tighter clusters.</a:t>
          </a:r>
        </a:p>
      </dgm:t>
    </dgm:pt>
    <dgm:pt modelId="{36EB23FA-42C0-4486-B547-AFEABECBDAB5}" type="parTrans" cxnId="{EADB184A-E40C-4AEF-A1F5-316C54B68D9D}">
      <dgm:prSet/>
      <dgm:spPr/>
      <dgm:t>
        <a:bodyPr/>
        <a:lstStyle/>
        <a:p>
          <a:endParaRPr lang="en-US"/>
        </a:p>
      </dgm:t>
    </dgm:pt>
    <dgm:pt modelId="{10A229B9-6A7D-46DE-8CBD-F2B6C5E0C517}" type="sibTrans" cxnId="{EADB184A-E40C-4AEF-A1F5-316C54B68D9D}">
      <dgm:prSet/>
      <dgm:spPr/>
      <dgm:t>
        <a:bodyPr/>
        <a:lstStyle/>
        <a:p>
          <a:endParaRPr lang="en-US"/>
        </a:p>
      </dgm:t>
    </dgm:pt>
    <dgm:pt modelId="{5BAC772A-BD37-4085-A043-A1B090F455A0}">
      <dgm:prSet phldrT="[Text]" custT="1"/>
      <dgm:spPr/>
      <dgm:t>
        <a:bodyPr/>
        <a:lstStyle/>
        <a:p>
          <a:r>
            <a:rPr lang="en-US" sz="2100" dirty="0"/>
            <a:t>Log-likelihood: Assesses GMM performance; higher values indicate better fit.</a:t>
          </a:r>
        </a:p>
      </dgm:t>
    </dgm:pt>
    <dgm:pt modelId="{7324F8A4-1BE3-4A07-A91F-6374C1DD185A}" type="parTrans" cxnId="{E30F01C7-E663-4344-82E9-71EB97935BDA}">
      <dgm:prSet/>
      <dgm:spPr/>
      <dgm:t>
        <a:bodyPr/>
        <a:lstStyle/>
        <a:p>
          <a:endParaRPr lang="en-US"/>
        </a:p>
      </dgm:t>
    </dgm:pt>
    <dgm:pt modelId="{F1D29CBA-E2FF-409A-93F7-EAE48D384E0A}" type="sibTrans" cxnId="{E30F01C7-E663-4344-82E9-71EB97935BDA}">
      <dgm:prSet/>
      <dgm:spPr/>
      <dgm:t>
        <a:bodyPr/>
        <a:lstStyle/>
        <a:p>
          <a:endParaRPr lang="en-US"/>
        </a:p>
      </dgm:t>
    </dgm:pt>
    <dgm:pt modelId="{49DB6479-350D-4D15-B574-E03579B8028E}" type="pres">
      <dgm:prSet presAssocID="{FE1EA19E-F42E-4061-A64C-1B91DFCB234E}" presName="Name0" presStyleCnt="0">
        <dgm:presLayoutVars>
          <dgm:dir/>
          <dgm:animLvl val="lvl"/>
          <dgm:resizeHandles/>
        </dgm:presLayoutVars>
      </dgm:prSet>
      <dgm:spPr/>
    </dgm:pt>
    <dgm:pt modelId="{E92CB944-9EB8-45AC-9893-4350322B543E}" type="pres">
      <dgm:prSet presAssocID="{BEB40F35-0230-4ED8-9F4E-69F89FA1757C}" presName="linNode" presStyleCnt="0"/>
      <dgm:spPr/>
    </dgm:pt>
    <dgm:pt modelId="{C0FA8391-FAB8-4E23-83EC-59A3CB0B4A01}" type="pres">
      <dgm:prSet presAssocID="{BEB40F35-0230-4ED8-9F4E-69F89FA1757C}" presName="parentShp" presStyleLbl="node1" presStyleIdx="0" presStyleCnt="2" custScaleX="39677" custScaleY="136708">
        <dgm:presLayoutVars>
          <dgm:bulletEnabled val="1"/>
        </dgm:presLayoutVars>
      </dgm:prSet>
      <dgm:spPr/>
    </dgm:pt>
    <dgm:pt modelId="{96919FCD-9BD8-4A38-A510-E6CC453DD777}" type="pres">
      <dgm:prSet presAssocID="{BEB40F35-0230-4ED8-9F4E-69F89FA1757C}" presName="childShp" presStyleLbl="bgAccFollowNode1" presStyleIdx="0" presStyleCnt="2" custScaleX="115358" custScaleY="149271">
        <dgm:presLayoutVars>
          <dgm:bulletEnabled val="1"/>
        </dgm:presLayoutVars>
      </dgm:prSet>
      <dgm:spPr/>
    </dgm:pt>
    <dgm:pt modelId="{EB397D3A-88A0-4254-A146-912A022E1076}" type="pres">
      <dgm:prSet presAssocID="{45AB1CB8-B1B2-46E8-852B-AB4A917A772A}" presName="spacing" presStyleCnt="0"/>
      <dgm:spPr/>
    </dgm:pt>
    <dgm:pt modelId="{BE4A866F-4ED8-4D0B-B624-C55D0214F72F}" type="pres">
      <dgm:prSet presAssocID="{B5A0E856-E53D-4362-8DF8-D27C489E078C}" presName="linNode" presStyleCnt="0"/>
      <dgm:spPr/>
    </dgm:pt>
    <dgm:pt modelId="{EA225B5D-5954-47B0-A761-A4DC00696897}" type="pres">
      <dgm:prSet presAssocID="{B5A0E856-E53D-4362-8DF8-D27C489E078C}" presName="parentShp" presStyleLbl="node1" presStyleIdx="1" presStyleCnt="2" custScaleX="40587" custScaleY="114856">
        <dgm:presLayoutVars>
          <dgm:bulletEnabled val="1"/>
        </dgm:presLayoutVars>
      </dgm:prSet>
      <dgm:spPr/>
    </dgm:pt>
    <dgm:pt modelId="{86EC7891-5D0B-451B-9D08-39906A2399AE}" type="pres">
      <dgm:prSet presAssocID="{B5A0E856-E53D-4362-8DF8-D27C489E078C}" presName="childShp" presStyleLbl="bgAccFollowNode1" presStyleIdx="1" presStyleCnt="2" custScaleX="112855" custScaleY="108351">
        <dgm:presLayoutVars>
          <dgm:bulletEnabled val="1"/>
        </dgm:presLayoutVars>
      </dgm:prSet>
      <dgm:spPr/>
    </dgm:pt>
  </dgm:ptLst>
  <dgm:cxnLst>
    <dgm:cxn modelId="{B7B68708-4FB4-44C1-B71A-A83AC0432BAE}" type="presOf" srcId="{50BBD2DB-8573-4A99-9948-70873399F51C}" destId="{96919FCD-9BD8-4A38-A510-E6CC453DD777}" srcOrd="0" destOrd="2" presId="urn:microsoft.com/office/officeart/2005/8/layout/vList6"/>
    <dgm:cxn modelId="{EBEA0B0D-AAD1-43B6-80AE-623E7FFAC828}" type="presOf" srcId="{FE1EA19E-F42E-4061-A64C-1B91DFCB234E}" destId="{49DB6479-350D-4D15-B574-E03579B8028E}" srcOrd="0" destOrd="0" presId="urn:microsoft.com/office/officeart/2005/8/layout/vList6"/>
    <dgm:cxn modelId="{6A7A1014-20B4-44C1-8FE0-9406E91E3F58}" type="presOf" srcId="{69488ED3-F606-4D8E-B325-EB4B42E18287}" destId="{86EC7891-5D0B-451B-9D08-39906A2399AE}" srcOrd="0" destOrd="1" presId="urn:microsoft.com/office/officeart/2005/8/layout/vList6"/>
    <dgm:cxn modelId="{B7CA6E21-5E1C-490A-BAE7-A90547DD97D2}" srcId="{BEB40F35-0230-4ED8-9F4E-69F89FA1757C}" destId="{50BBD2DB-8573-4A99-9948-70873399F51C}" srcOrd="2" destOrd="0" parTransId="{C46904D1-D780-4900-AE69-A36EF33FA9A9}" sibTransId="{242B1A6E-446C-42DA-B2F5-CB3020215ECB}"/>
    <dgm:cxn modelId="{67941C5D-87B8-4C00-BB52-32DE2FE524DE}" type="presOf" srcId="{5BAC772A-BD37-4085-A043-A1B090F455A0}" destId="{86EC7891-5D0B-451B-9D08-39906A2399AE}" srcOrd="0" destOrd="2" presId="urn:microsoft.com/office/officeart/2005/8/layout/vList6"/>
    <dgm:cxn modelId="{1BBA5869-A792-472B-A5FF-E7E3D4BFA06B}" srcId="{BEB40F35-0230-4ED8-9F4E-69F89FA1757C}" destId="{428D4522-5DB6-4B87-B719-080E6379915C}" srcOrd="0" destOrd="0" parTransId="{CA707A15-4D2A-4715-AE70-EFE543CE2A67}" sibTransId="{87557977-BE7E-4F89-9A0C-59E2FD210F55}"/>
    <dgm:cxn modelId="{EADB184A-E40C-4AEF-A1F5-316C54B68D9D}" srcId="{B5A0E856-E53D-4362-8DF8-D27C489E078C}" destId="{69488ED3-F606-4D8E-B325-EB4B42E18287}" srcOrd="1" destOrd="0" parTransId="{36EB23FA-42C0-4486-B547-AFEABECBDAB5}" sibTransId="{10A229B9-6A7D-46DE-8CBD-F2B6C5E0C517}"/>
    <dgm:cxn modelId="{0C90ED6B-BF2F-4271-BFF8-3C4E24114224}" type="presOf" srcId="{BEB40F35-0230-4ED8-9F4E-69F89FA1757C}" destId="{C0FA8391-FAB8-4E23-83EC-59A3CB0B4A01}" srcOrd="0" destOrd="0" presId="urn:microsoft.com/office/officeart/2005/8/layout/vList6"/>
    <dgm:cxn modelId="{5A3A5477-CE40-4F5B-959F-59AADF292D93}" type="presOf" srcId="{428D4522-5DB6-4B87-B719-080E6379915C}" destId="{96919FCD-9BD8-4A38-A510-E6CC453DD777}" srcOrd="0" destOrd="0" presId="urn:microsoft.com/office/officeart/2005/8/layout/vList6"/>
    <dgm:cxn modelId="{17129D7B-FE3C-4C4C-86CC-2F02637B1381}" type="presOf" srcId="{87B33935-2CA4-43AD-9C6A-F608791BF1A0}" destId="{96919FCD-9BD8-4A38-A510-E6CC453DD777}" srcOrd="0" destOrd="1" presId="urn:microsoft.com/office/officeart/2005/8/layout/vList6"/>
    <dgm:cxn modelId="{BCC9E27E-F56A-46D8-BD94-4BC4418EE4C0}" srcId="{B5A0E856-E53D-4362-8DF8-D27C489E078C}" destId="{D3DCA390-6820-4CF7-BD91-60E2BEDE85ED}" srcOrd="0" destOrd="0" parTransId="{E11A2C9A-60DC-4984-8599-33E48ECFB8BC}" sibTransId="{B7624BDF-D47F-4D0F-ADCE-2CB6C3B9B5C5}"/>
    <dgm:cxn modelId="{656E8490-D9AC-4FDC-B1BA-372A6D2BB9C3}" srcId="{FE1EA19E-F42E-4061-A64C-1B91DFCB234E}" destId="{BEB40F35-0230-4ED8-9F4E-69F89FA1757C}" srcOrd="0" destOrd="0" parTransId="{1428E6D2-9BC3-4F48-94B2-0FDCC1218803}" sibTransId="{45AB1CB8-B1B2-46E8-852B-AB4A917A772A}"/>
    <dgm:cxn modelId="{781B0996-2168-455E-AE97-A0F262A126EA}" type="presOf" srcId="{B5A0E856-E53D-4362-8DF8-D27C489E078C}" destId="{EA225B5D-5954-47B0-A761-A4DC00696897}" srcOrd="0" destOrd="0" presId="urn:microsoft.com/office/officeart/2005/8/layout/vList6"/>
    <dgm:cxn modelId="{E30F01C7-E663-4344-82E9-71EB97935BDA}" srcId="{B5A0E856-E53D-4362-8DF8-D27C489E078C}" destId="{5BAC772A-BD37-4085-A043-A1B090F455A0}" srcOrd="2" destOrd="0" parTransId="{7324F8A4-1BE3-4A07-A91F-6374C1DD185A}" sibTransId="{F1D29CBA-E2FF-409A-93F7-EAE48D384E0A}"/>
    <dgm:cxn modelId="{AE4BEFCB-7283-4B58-986A-42A707788D05}" srcId="{BEB40F35-0230-4ED8-9F4E-69F89FA1757C}" destId="{87B33935-2CA4-43AD-9C6A-F608791BF1A0}" srcOrd="1" destOrd="0" parTransId="{6F207ABF-A833-4734-B5B1-FADC93AD1B30}" sibTransId="{8A6BFDCF-4B25-4B9F-B68F-3A0A1E1CF440}"/>
    <dgm:cxn modelId="{D67AB5D0-3013-4883-AB36-3DBD4D9FB2BC}" type="presOf" srcId="{D3DCA390-6820-4CF7-BD91-60E2BEDE85ED}" destId="{86EC7891-5D0B-451B-9D08-39906A2399AE}" srcOrd="0" destOrd="0" presId="urn:microsoft.com/office/officeart/2005/8/layout/vList6"/>
    <dgm:cxn modelId="{83DD9EF0-E281-4D62-A6AA-F5734243AA5F}" srcId="{FE1EA19E-F42E-4061-A64C-1B91DFCB234E}" destId="{B5A0E856-E53D-4362-8DF8-D27C489E078C}" srcOrd="1" destOrd="0" parTransId="{859BABDA-F4C2-4B7B-80C3-44E297B3B4C0}" sibTransId="{B4D87CB7-ACEF-4FDE-90E2-9F57168677E9}"/>
    <dgm:cxn modelId="{3A111B2B-9620-4810-BC1D-11B730A58D08}" type="presParOf" srcId="{49DB6479-350D-4D15-B574-E03579B8028E}" destId="{E92CB944-9EB8-45AC-9893-4350322B543E}" srcOrd="0" destOrd="0" presId="urn:microsoft.com/office/officeart/2005/8/layout/vList6"/>
    <dgm:cxn modelId="{CA61F3E6-E016-4229-A332-91D0E45A72C1}" type="presParOf" srcId="{E92CB944-9EB8-45AC-9893-4350322B543E}" destId="{C0FA8391-FAB8-4E23-83EC-59A3CB0B4A01}" srcOrd="0" destOrd="0" presId="urn:microsoft.com/office/officeart/2005/8/layout/vList6"/>
    <dgm:cxn modelId="{ECFF4B17-07E7-4EF8-8EB1-BA080AAA282F}" type="presParOf" srcId="{E92CB944-9EB8-45AC-9893-4350322B543E}" destId="{96919FCD-9BD8-4A38-A510-E6CC453DD777}" srcOrd="1" destOrd="0" presId="urn:microsoft.com/office/officeart/2005/8/layout/vList6"/>
    <dgm:cxn modelId="{D4664F1C-112C-4FC0-8B71-03112154F66F}" type="presParOf" srcId="{49DB6479-350D-4D15-B574-E03579B8028E}" destId="{EB397D3A-88A0-4254-A146-912A022E1076}" srcOrd="1" destOrd="0" presId="urn:microsoft.com/office/officeart/2005/8/layout/vList6"/>
    <dgm:cxn modelId="{BEF54436-7E34-41F1-8965-8F40B6D3347E}" type="presParOf" srcId="{49DB6479-350D-4D15-B574-E03579B8028E}" destId="{BE4A866F-4ED8-4D0B-B624-C55D0214F72F}" srcOrd="2" destOrd="0" presId="urn:microsoft.com/office/officeart/2005/8/layout/vList6"/>
    <dgm:cxn modelId="{BE8E20FF-7C07-46E0-8F83-2414A992C616}" type="presParOf" srcId="{BE4A866F-4ED8-4D0B-B624-C55D0214F72F}" destId="{EA225B5D-5954-47B0-A761-A4DC00696897}" srcOrd="0" destOrd="0" presId="urn:microsoft.com/office/officeart/2005/8/layout/vList6"/>
    <dgm:cxn modelId="{D673AFB6-CF9C-4BF2-AD53-A3062BE354D8}" type="presParOf" srcId="{BE4A866F-4ED8-4D0B-B624-C55D0214F72F}" destId="{86EC7891-5D0B-451B-9D08-39906A2399AE}"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F040CA3-0BFC-4EC0-B9B2-6F1621F41646}" type="doc">
      <dgm:prSet loTypeId="urn:microsoft.com/office/officeart/2011/layout/TabList" loCatId="list" qsTypeId="urn:microsoft.com/office/officeart/2005/8/quickstyle/3d3" qsCatId="3D" csTypeId="urn:microsoft.com/office/officeart/2005/8/colors/accent1_2" csCatId="accent1" phldr="1"/>
      <dgm:spPr/>
      <dgm:t>
        <a:bodyPr/>
        <a:lstStyle/>
        <a:p>
          <a:endParaRPr lang="en-US"/>
        </a:p>
      </dgm:t>
    </dgm:pt>
    <dgm:pt modelId="{5AC707F3-35B4-4022-A56F-5D8E623E7E70}">
      <dgm:prSet phldrT="[Text]"/>
      <dgm:spPr/>
      <dgm:t>
        <a:bodyPr/>
        <a:lstStyle/>
        <a:p>
          <a:r>
            <a:rPr lang="en-US" b="1" dirty="0"/>
            <a:t>Segmentation</a:t>
          </a:r>
        </a:p>
      </dgm:t>
    </dgm:pt>
    <dgm:pt modelId="{47E8CA7F-910E-412A-A766-2D10DD918F5A}" type="parTrans" cxnId="{3EC204A3-1D3E-4633-B684-BA4FD586BDB3}">
      <dgm:prSet/>
      <dgm:spPr/>
      <dgm:t>
        <a:bodyPr/>
        <a:lstStyle/>
        <a:p>
          <a:endParaRPr lang="en-US" b="1"/>
        </a:p>
      </dgm:t>
    </dgm:pt>
    <dgm:pt modelId="{6DE27BCA-DCDD-426F-90E4-2571431E37A9}" type="sibTrans" cxnId="{3EC204A3-1D3E-4633-B684-BA4FD586BDB3}">
      <dgm:prSet/>
      <dgm:spPr/>
      <dgm:t>
        <a:bodyPr/>
        <a:lstStyle/>
        <a:p>
          <a:endParaRPr lang="en-US" b="1"/>
        </a:p>
      </dgm:t>
    </dgm:pt>
    <dgm:pt modelId="{659FA22A-3C05-40CA-82F9-91BB0EDC388E}">
      <dgm:prSet phldrT="[Text]"/>
      <dgm:spPr/>
      <dgm:t>
        <a:bodyPr/>
        <a:lstStyle/>
        <a:p>
          <a:endParaRPr lang="en-US" b="1" dirty="0"/>
        </a:p>
      </dgm:t>
    </dgm:pt>
    <dgm:pt modelId="{D3D91CC3-6204-4107-AAA4-1BB8422C2C9F}" type="parTrans" cxnId="{C2AC5E0F-1ADB-4B66-9150-967080F716B9}">
      <dgm:prSet/>
      <dgm:spPr/>
      <dgm:t>
        <a:bodyPr/>
        <a:lstStyle/>
        <a:p>
          <a:endParaRPr lang="en-US" b="1"/>
        </a:p>
      </dgm:t>
    </dgm:pt>
    <dgm:pt modelId="{6CF8EC1B-A115-45CB-86DE-D2278DC27E66}" type="sibTrans" cxnId="{C2AC5E0F-1ADB-4B66-9150-967080F716B9}">
      <dgm:prSet/>
      <dgm:spPr/>
      <dgm:t>
        <a:bodyPr/>
        <a:lstStyle/>
        <a:p>
          <a:endParaRPr lang="en-US" b="1"/>
        </a:p>
      </dgm:t>
    </dgm:pt>
    <dgm:pt modelId="{3597DB9F-55D7-44B6-B220-10BCF4A9A040}">
      <dgm:prSet phldrT="[Text]" custT="1"/>
      <dgm:spPr/>
      <dgm:t>
        <a:bodyPr/>
        <a:lstStyle/>
        <a:p>
          <a:r>
            <a:rPr lang="en-US" sz="2800" b="1" dirty="0"/>
            <a:t>To identify distinct clusters of wholesale customers based on their spending patterns.</a:t>
          </a:r>
        </a:p>
      </dgm:t>
    </dgm:pt>
    <dgm:pt modelId="{7DC5AAF2-AED3-4E2A-9218-BA351355E4BB}" type="parTrans" cxnId="{ED512A47-96C4-4A12-841F-FA6EF1BB74B5}">
      <dgm:prSet/>
      <dgm:spPr/>
      <dgm:t>
        <a:bodyPr/>
        <a:lstStyle/>
        <a:p>
          <a:endParaRPr lang="en-US" b="1"/>
        </a:p>
      </dgm:t>
    </dgm:pt>
    <dgm:pt modelId="{97C4077A-D1E5-449D-8C8B-A561F35CAB0A}" type="sibTrans" cxnId="{ED512A47-96C4-4A12-841F-FA6EF1BB74B5}">
      <dgm:prSet/>
      <dgm:spPr/>
      <dgm:t>
        <a:bodyPr/>
        <a:lstStyle/>
        <a:p>
          <a:endParaRPr lang="en-US" b="1"/>
        </a:p>
      </dgm:t>
    </dgm:pt>
    <dgm:pt modelId="{EF55780E-AFD5-45A8-89C1-62A450B50CBF}">
      <dgm:prSet phldrT="[Text]"/>
      <dgm:spPr/>
      <dgm:t>
        <a:bodyPr/>
        <a:lstStyle/>
        <a:p>
          <a:r>
            <a:rPr lang="en-US" b="1" dirty="0"/>
            <a:t>Characterization</a:t>
          </a:r>
        </a:p>
      </dgm:t>
    </dgm:pt>
    <dgm:pt modelId="{10EA6266-448A-46DB-A847-1AFD6054715F}" type="parTrans" cxnId="{D502D2AE-B8DF-4E56-8A38-B79E42025112}">
      <dgm:prSet/>
      <dgm:spPr/>
      <dgm:t>
        <a:bodyPr/>
        <a:lstStyle/>
        <a:p>
          <a:endParaRPr lang="en-US" b="1"/>
        </a:p>
      </dgm:t>
    </dgm:pt>
    <dgm:pt modelId="{B53D6786-0D3D-428F-9FC4-C5E30E6DC998}" type="sibTrans" cxnId="{D502D2AE-B8DF-4E56-8A38-B79E42025112}">
      <dgm:prSet/>
      <dgm:spPr/>
      <dgm:t>
        <a:bodyPr/>
        <a:lstStyle/>
        <a:p>
          <a:endParaRPr lang="en-US" b="1"/>
        </a:p>
      </dgm:t>
    </dgm:pt>
    <dgm:pt modelId="{D1D8B0C2-CA3F-491E-9323-7179E77C3171}">
      <dgm:prSet phldrT="[Text]"/>
      <dgm:spPr/>
      <dgm:t>
        <a:bodyPr/>
        <a:lstStyle/>
        <a:p>
          <a:endParaRPr lang="en-US" b="1" dirty="0"/>
        </a:p>
      </dgm:t>
    </dgm:pt>
    <dgm:pt modelId="{83541854-4B28-4DE5-9EE1-CFB641CF6227}" type="parTrans" cxnId="{357F854E-988D-4B0E-8DE2-10061EC3EBDF}">
      <dgm:prSet/>
      <dgm:spPr/>
      <dgm:t>
        <a:bodyPr/>
        <a:lstStyle/>
        <a:p>
          <a:endParaRPr lang="en-US" b="1"/>
        </a:p>
      </dgm:t>
    </dgm:pt>
    <dgm:pt modelId="{F792C1EB-957D-4816-B575-692C067FC63D}" type="sibTrans" cxnId="{357F854E-988D-4B0E-8DE2-10061EC3EBDF}">
      <dgm:prSet/>
      <dgm:spPr/>
      <dgm:t>
        <a:bodyPr/>
        <a:lstStyle/>
        <a:p>
          <a:endParaRPr lang="en-US" b="1"/>
        </a:p>
      </dgm:t>
    </dgm:pt>
    <dgm:pt modelId="{1F3C08A7-372E-409B-8408-937D52D884B4}">
      <dgm:prSet phldrT="[Text]" custT="1"/>
      <dgm:spPr/>
      <dgm:t>
        <a:bodyPr/>
        <a:lstStyle/>
        <a:p>
          <a:r>
            <a:rPr lang="en-US" sz="2800" b="1"/>
            <a:t>To analyze and describe the characteristics of each identified cluster.</a:t>
          </a:r>
          <a:endParaRPr lang="en-US" sz="2800" b="1" dirty="0"/>
        </a:p>
      </dgm:t>
    </dgm:pt>
    <dgm:pt modelId="{0E34D6EE-FE98-4BDC-83EB-B849E7BDACA1}" type="parTrans" cxnId="{2326BE3A-8536-4D7A-8E08-65B6E345580E}">
      <dgm:prSet/>
      <dgm:spPr/>
      <dgm:t>
        <a:bodyPr/>
        <a:lstStyle/>
        <a:p>
          <a:endParaRPr lang="en-US" b="1"/>
        </a:p>
      </dgm:t>
    </dgm:pt>
    <dgm:pt modelId="{BB7D7942-A1B6-4597-81B4-369013C99F34}" type="sibTrans" cxnId="{2326BE3A-8536-4D7A-8E08-65B6E345580E}">
      <dgm:prSet/>
      <dgm:spPr/>
      <dgm:t>
        <a:bodyPr/>
        <a:lstStyle/>
        <a:p>
          <a:endParaRPr lang="en-US" b="1"/>
        </a:p>
      </dgm:t>
    </dgm:pt>
    <dgm:pt modelId="{16271F77-E67E-411C-B721-4B984E71733C}">
      <dgm:prSet phldrT="[Text]"/>
      <dgm:spPr/>
      <dgm:t>
        <a:bodyPr/>
        <a:lstStyle/>
        <a:p>
          <a:r>
            <a:rPr lang="en-US" b="1" dirty="0"/>
            <a:t>Enhancement</a:t>
          </a:r>
        </a:p>
      </dgm:t>
    </dgm:pt>
    <dgm:pt modelId="{C6F40C9C-4BA2-493A-BAE2-8165C26262AB}" type="parTrans" cxnId="{A2E181A3-2BD0-4E68-8299-9135D77FE327}">
      <dgm:prSet/>
      <dgm:spPr/>
      <dgm:t>
        <a:bodyPr/>
        <a:lstStyle/>
        <a:p>
          <a:endParaRPr lang="en-US" b="1"/>
        </a:p>
      </dgm:t>
    </dgm:pt>
    <dgm:pt modelId="{7EC95710-CB84-41E7-AB4E-E01745E52792}" type="sibTrans" cxnId="{A2E181A3-2BD0-4E68-8299-9135D77FE327}">
      <dgm:prSet/>
      <dgm:spPr/>
      <dgm:t>
        <a:bodyPr/>
        <a:lstStyle/>
        <a:p>
          <a:endParaRPr lang="en-US" b="1"/>
        </a:p>
      </dgm:t>
    </dgm:pt>
    <dgm:pt modelId="{D8018528-D940-481E-9974-B7A8A1FDB2D6}">
      <dgm:prSet phldrT="[Text]"/>
      <dgm:spPr/>
      <dgm:t>
        <a:bodyPr/>
        <a:lstStyle/>
        <a:p>
          <a:endParaRPr lang="en-US" b="1" dirty="0"/>
        </a:p>
      </dgm:t>
    </dgm:pt>
    <dgm:pt modelId="{18BC0980-68DE-42F3-8317-25917AC7F467}" type="parTrans" cxnId="{A899CB5D-53A5-4AF5-AFA9-BC7924320403}">
      <dgm:prSet/>
      <dgm:spPr/>
      <dgm:t>
        <a:bodyPr/>
        <a:lstStyle/>
        <a:p>
          <a:endParaRPr lang="en-US" b="1"/>
        </a:p>
      </dgm:t>
    </dgm:pt>
    <dgm:pt modelId="{A8D58107-DA1B-4F91-A15F-198893865AC4}" type="sibTrans" cxnId="{A899CB5D-53A5-4AF5-AFA9-BC7924320403}">
      <dgm:prSet/>
      <dgm:spPr/>
      <dgm:t>
        <a:bodyPr/>
        <a:lstStyle/>
        <a:p>
          <a:endParaRPr lang="en-US" b="1"/>
        </a:p>
      </dgm:t>
    </dgm:pt>
    <dgm:pt modelId="{0DF397AB-200F-4900-9CF5-B96546ACFF5E}">
      <dgm:prSet phldrT="[Text]" custT="1"/>
      <dgm:spPr/>
      <dgm:t>
        <a:bodyPr/>
        <a:lstStyle/>
        <a:p>
          <a:r>
            <a:rPr lang="en-US" sz="2800" b="1" dirty="0"/>
            <a:t>To propose strategies that enhance the customer experience for each cluster based on their specific needs and preferences.</a:t>
          </a:r>
        </a:p>
      </dgm:t>
    </dgm:pt>
    <dgm:pt modelId="{A6BBDD64-96B4-4237-8D0B-30164891F4A7}" type="parTrans" cxnId="{6B061127-BB42-4D05-8548-B093B575BC02}">
      <dgm:prSet/>
      <dgm:spPr/>
      <dgm:t>
        <a:bodyPr/>
        <a:lstStyle/>
        <a:p>
          <a:endParaRPr lang="en-US" b="1"/>
        </a:p>
      </dgm:t>
    </dgm:pt>
    <dgm:pt modelId="{D61228C6-86BB-44DB-B8A8-13E2BFCBC2E6}" type="sibTrans" cxnId="{6B061127-BB42-4D05-8548-B093B575BC02}">
      <dgm:prSet/>
      <dgm:spPr/>
      <dgm:t>
        <a:bodyPr/>
        <a:lstStyle/>
        <a:p>
          <a:endParaRPr lang="en-US" b="1"/>
        </a:p>
      </dgm:t>
    </dgm:pt>
    <dgm:pt modelId="{731D6497-EC1D-4800-A109-A0839ECBDA3D}" type="pres">
      <dgm:prSet presAssocID="{3F040CA3-0BFC-4EC0-B9B2-6F1621F41646}" presName="Name0" presStyleCnt="0">
        <dgm:presLayoutVars>
          <dgm:chMax/>
          <dgm:chPref val="3"/>
          <dgm:dir/>
          <dgm:animOne val="branch"/>
          <dgm:animLvl val="lvl"/>
        </dgm:presLayoutVars>
      </dgm:prSet>
      <dgm:spPr/>
    </dgm:pt>
    <dgm:pt modelId="{F70ECED1-CCE7-4415-88C5-7D2A41229C1A}" type="pres">
      <dgm:prSet presAssocID="{5AC707F3-35B4-4022-A56F-5D8E623E7E70}" presName="composite" presStyleCnt="0"/>
      <dgm:spPr/>
    </dgm:pt>
    <dgm:pt modelId="{5DC3A774-7C66-4C37-A384-0C10C535B107}" type="pres">
      <dgm:prSet presAssocID="{5AC707F3-35B4-4022-A56F-5D8E623E7E70}" presName="FirstChild" presStyleLbl="revTx" presStyleIdx="0" presStyleCnt="6">
        <dgm:presLayoutVars>
          <dgm:chMax val="0"/>
          <dgm:chPref val="0"/>
          <dgm:bulletEnabled val="1"/>
        </dgm:presLayoutVars>
      </dgm:prSet>
      <dgm:spPr/>
    </dgm:pt>
    <dgm:pt modelId="{53570E97-043C-4167-A4CC-1E168AFDDFB4}" type="pres">
      <dgm:prSet presAssocID="{5AC707F3-35B4-4022-A56F-5D8E623E7E70}" presName="Parent" presStyleLbl="alignNode1" presStyleIdx="0" presStyleCnt="3">
        <dgm:presLayoutVars>
          <dgm:chMax val="3"/>
          <dgm:chPref val="3"/>
          <dgm:bulletEnabled val="1"/>
        </dgm:presLayoutVars>
      </dgm:prSet>
      <dgm:spPr/>
    </dgm:pt>
    <dgm:pt modelId="{38C406AA-BAD0-42B6-A922-A0231E9D7B73}" type="pres">
      <dgm:prSet presAssocID="{5AC707F3-35B4-4022-A56F-5D8E623E7E70}" presName="Accent" presStyleLbl="parChTrans1D1" presStyleIdx="0" presStyleCnt="3"/>
      <dgm:spPr/>
    </dgm:pt>
    <dgm:pt modelId="{397F4BB1-FDD8-4445-BD8C-A338F44973C5}" type="pres">
      <dgm:prSet presAssocID="{5AC707F3-35B4-4022-A56F-5D8E623E7E70}" presName="Child" presStyleLbl="revTx" presStyleIdx="1" presStyleCnt="6">
        <dgm:presLayoutVars>
          <dgm:chMax val="0"/>
          <dgm:chPref val="0"/>
          <dgm:bulletEnabled val="1"/>
        </dgm:presLayoutVars>
      </dgm:prSet>
      <dgm:spPr/>
    </dgm:pt>
    <dgm:pt modelId="{17A5DD38-5E0D-4E73-B247-CB94D5DF4D9E}" type="pres">
      <dgm:prSet presAssocID="{6DE27BCA-DCDD-426F-90E4-2571431E37A9}" presName="sibTrans" presStyleCnt="0"/>
      <dgm:spPr/>
    </dgm:pt>
    <dgm:pt modelId="{6ABB3587-8815-4E93-AE2A-3E4D1218ADB8}" type="pres">
      <dgm:prSet presAssocID="{EF55780E-AFD5-45A8-89C1-62A450B50CBF}" presName="composite" presStyleCnt="0"/>
      <dgm:spPr/>
    </dgm:pt>
    <dgm:pt modelId="{94E87EDD-345A-4464-9E26-F324424F51F2}" type="pres">
      <dgm:prSet presAssocID="{EF55780E-AFD5-45A8-89C1-62A450B50CBF}" presName="FirstChild" presStyleLbl="revTx" presStyleIdx="2" presStyleCnt="6">
        <dgm:presLayoutVars>
          <dgm:chMax val="0"/>
          <dgm:chPref val="0"/>
          <dgm:bulletEnabled val="1"/>
        </dgm:presLayoutVars>
      </dgm:prSet>
      <dgm:spPr/>
    </dgm:pt>
    <dgm:pt modelId="{54F8EC14-2B2E-4EA8-9EEA-2B9623D620A1}" type="pres">
      <dgm:prSet presAssocID="{EF55780E-AFD5-45A8-89C1-62A450B50CBF}" presName="Parent" presStyleLbl="alignNode1" presStyleIdx="1" presStyleCnt="3">
        <dgm:presLayoutVars>
          <dgm:chMax val="3"/>
          <dgm:chPref val="3"/>
          <dgm:bulletEnabled val="1"/>
        </dgm:presLayoutVars>
      </dgm:prSet>
      <dgm:spPr/>
    </dgm:pt>
    <dgm:pt modelId="{D3030093-F4F5-448E-9367-308345593F1F}" type="pres">
      <dgm:prSet presAssocID="{EF55780E-AFD5-45A8-89C1-62A450B50CBF}" presName="Accent" presStyleLbl="parChTrans1D1" presStyleIdx="1" presStyleCnt="3"/>
      <dgm:spPr/>
    </dgm:pt>
    <dgm:pt modelId="{0655519E-4975-4D4E-9ED4-3270104EE0F7}" type="pres">
      <dgm:prSet presAssocID="{EF55780E-AFD5-45A8-89C1-62A450B50CBF}" presName="Child" presStyleLbl="revTx" presStyleIdx="3" presStyleCnt="6">
        <dgm:presLayoutVars>
          <dgm:chMax val="0"/>
          <dgm:chPref val="0"/>
          <dgm:bulletEnabled val="1"/>
        </dgm:presLayoutVars>
      </dgm:prSet>
      <dgm:spPr/>
    </dgm:pt>
    <dgm:pt modelId="{96E981E6-DE95-4EC8-B255-1A007D793146}" type="pres">
      <dgm:prSet presAssocID="{B53D6786-0D3D-428F-9FC4-C5E30E6DC998}" presName="sibTrans" presStyleCnt="0"/>
      <dgm:spPr/>
    </dgm:pt>
    <dgm:pt modelId="{0D61E0CD-7324-453B-9AE0-0E659715E4D9}" type="pres">
      <dgm:prSet presAssocID="{16271F77-E67E-411C-B721-4B984E71733C}" presName="composite" presStyleCnt="0"/>
      <dgm:spPr/>
    </dgm:pt>
    <dgm:pt modelId="{66EE8F47-8CF5-4D3B-96AB-3CFE54447BD8}" type="pres">
      <dgm:prSet presAssocID="{16271F77-E67E-411C-B721-4B984E71733C}" presName="FirstChild" presStyleLbl="revTx" presStyleIdx="4" presStyleCnt="6">
        <dgm:presLayoutVars>
          <dgm:chMax val="0"/>
          <dgm:chPref val="0"/>
          <dgm:bulletEnabled val="1"/>
        </dgm:presLayoutVars>
      </dgm:prSet>
      <dgm:spPr/>
    </dgm:pt>
    <dgm:pt modelId="{9C18FA96-A828-4C07-8205-E550580F2E50}" type="pres">
      <dgm:prSet presAssocID="{16271F77-E67E-411C-B721-4B984E71733C}" presName="Parent" presStyleLbl="alignNode1" presStyleIdx="2" presStyleCnt="3">
        <dgm:presLayoutVars>
          <dgm:chMax val="3"/>
          <dgm:chPref val="3"/>
          <dgm:bulletEnabled val="1"/>
        </dgm:presLayoutVars>
      </dgm:prSet>
      <dgm:spPr/>
    </dgm:pt>
    <dgm:pt modelId="{E9F2989A-FB75-446D-8EBA-F13DE88EDAB6}" type="pres">
      <dgm:prSet presAssocID="{16271F77-E67E-411C-B721-4B984E71733C}" presName="Accent" presStyleLbl="parChTrans1D1" presStyleIdx="2" presStyleCnt="3"/>
      <dgm:spPr/>
    </dgm:pt>
    <dgm:pt modelId="{A76B66C8-BA96-4154-B4EC-7BA704816C03}" type="pres">
      <dgm:prSet presAssocID="{16271F77-E67E-411C-B721-4B984E71733C}" presName="Child" presStyleLbl="revTx" presStyleIdx="5" presStyleCnt="6">
        <dgm:presLayoutVars>
          <dgm:chMax val="0"/>
          <dgm:chPref val="0"/>
          <dgm:bulletEnabled val="1"/>
        </dgm:presLayoutVars>
      </dgm:prSet>
      <dgm:spPr/>
    </dgm:pt>
  </dgm:ptLst>
  <dgm:cxnLst>
    <dgm:cxn modelId="{2F39C400-773C-4832-B7A8-CF98B967AD87}" type="presOf" srcId="{5AC707F3-35B4-4022-A56F-5D8E623E7E70}" destId="{53570E97-043C-4167-A4CC-1E168AFDDFB4}" srcOrd="0" destOrd="0" presId="urn:microsoft.com/office/officeart/2011/layout/TabList"/>
    <dgm:cxn modelId="{C2AC5E0F-1ADB-4B66-9150-967080F716B9}" srcId="{5AC707F3-35B4-4022-A56F-5D8E623E7E70}" destId="{659FA22A-3C05-40CA-82F9-91BB0EDC388E}" srcOrd="0" destOrd="0" parTransId="{D3D91CC3-6204-4107-AAA4-1BB8422C2C9F}" sibTransId="{6CF8EC1B-A115-45CB-86DE-D2278DC27E66}"/>
    <dgm:cxn modelId="{6B061127-BB42-4D05-8548-B093B575BC02}" srcId="{16271F77-E67E-411C-B721-4B984E71733C}" destId="{0DF397AB-200F-4900-9CF5-B96546ACFF5E}" srcOrd="1" destOrd="0" parTransId="{A6BBDD64-96B4-4237-8D0B-30164891F4A7}" sibTransId="{D61228C6-86BB-44DB-B8A8-13E2BFCBC2E6}"/>
    <dgm:cxn modelId="{2326BE3A-8536-4D7A-8E08-65B6E345580E}" srcId="{EF55780E-AFD5-45A8-89C1-62A450B50CBF}" destId="{1F3C08A7-372E-409B-8408-937D52D884B4}" srcOrd="1" destOrd="0" parTransId="{0E34D6EE-FE98-4BDC-83EB-B849E7BDACA1}" sibTransId="{BB7D7942-A1B6-4597-81B4-369013C99F34}"/>
    <dgm:cxn modelId="{A899CB5D-53A5-4AF5-AFA9-BC7924320403}" srcId="{16271F77-E67E-411C-B721-4B984E71733C}" destId="{D8018528-D940-481E-9974-B7A8A1FDB2D6}" srcOrd="0" destOrd="0" parTransId="{18BC0980-68DE-42F3-8317-25917AC7F467}" sibTransId="{A8D58107-DA1B-4F91-A15F-198893865AC4}"/>
    <dgm:cxn modelId="{ED512A47-96C4-4A12-841F-FA6EF1BB74B5}" srcId="{5AC707F3-35B4-4022-A56F-5D8E623E7E70}" destId="{3597DB9F-55D7-44B6-B220-10BCF4A9A040}" srcOrd="1" destOrd="0" parTransId="{7DC5AAF2-AED3-4E2A-9218-BA351355E4BB}" sibTransId="{97C4077A-D1E5-449D-8C8B-A561F35CAB0A}"/>
    <dgm:cxn modelId="{EC1AC04A-AC37-495B-9144-8B42B7A9D236}" type="presOf" srcId="{659FA22A-3C05-40CA-82F9-91BB0EDC388E}" destId="{5DC3A774-7C66-4C37-A384-0C10C535B107}" srcOrd="0" destOrd="0" presId="urn:microsoft.com/office/officeart/2011/layout/TabList"/>
    <dgm:cxn modelId="{357F854E-988D-4B0E-8DE2-10061EC3EBDF}" srcId="{EF55780E-AFD5-45A8-89C1-62A450B50CBF}" destId="{D1D8B0C2-CA3F-491E-9323-7179E77C3171}" srcOrd="0" destOrd="0" parTransId="{83541854-4B28-4DE5-9EE1-CFB641CF6227}" sibTransId="{F792C1EB-957D-4816-B575-692C067FC63D}"/>
    <dgm:cxn modelId="{7AA03970-E245-4130-A815-DDFF42196467}" type="presOf" srcId="{D1D8B0C2-CA3F-491E-9323-7179E77C3171}" destId="{94E87EDD-345A-4464-9E26-F324424F51F2}" srcOrd="0" destOrd="0" presId="urn:microsoft.com/office/officeart/2011/layout/TabList"/>
    <dgm:cxn modelId="{1125BE95-A224-4C8C-B09A-0D0FD1722937}" type="presOf" srcId="{0DF397AB-200F-4900-9CF5-B96546ACFF5E}" destId="{A76B66C8-BA96-4154-B4EC-7BA704816C03}" srcOrd="0" destOrd="0" presId="urn:microsoft.com/office/officeart/2011/layout/TabList"/>
    <dgm:cxn modelId="{9198B89B-575E-4B33-A1DB-8AB15A5E1156}" type="presOf" srcId="{1F3C08A7-372E-409B-8408-937D52D884B4}" destId="{0655519E-4975-4D4E-9ED4-3270104EE0F7}" srcOrd="0" destOrd="0" presId="urn:microsoft.com/office/officeart/2011/layout/TabList"/>
    <dgm:cxn modelId="{49362CA2-0BB9-4D04-AF45-DCAFE9CD7318}" type="presOf" srcId="{16271F77-E67E-411C-B721-4B984E71733C}" destId="{9C18FA96-A828-4C07-8205-E550580F2E50}" srcOrd="0" destOrd="0" presId="urn:microsoft.com/office/officeart/2011/layout/TabList"/>
    <dgm:cxn modelId="{3EC204A3-1D3E-4633-B684-BA4FD586BDB3}" srcId="{3F040CA3-0BFC-4EC0-B9B2-6F1621F41646}" destId="{5AC707F3-35B4-4022-A56F-5D8E623E7E70}" srcOrd="0" destOrd="0" parTransId="{47E8CA7F-910E-412A-A766-2D10DD918F5A}" sibTransId="{6DE27BCA-DCDD-426F-90E4-2571431E37A9}"/>
    <dgm:cxn modelId="{A2E181A3-2BD0-4E68-8299-9135D77FE327}" srcId="{3F040CA3-0BFC-4EC0-B9B2-6F1621F41646}" destId="{16271F77-E67E-411C-B721-4B984E71733C}" srcOrd="2" destOrd="0" parTransId="{C6F40C9C-4BA2-493A-BAE2-8165C26262AB}" sibTransId="{7EC95710-CB84-41E7-AB4E-E01745E52792}"/>
    <dgm:cxn modelId="{D502D2AE-B8DF-4E56-8A38-B79E42025112}" srcId="{3F040CA3-0BFC-4EC0-B9B2-6F1621F41646}" destId="{EF55780E-AFD5-45A8-89C1-62A450B50CBF}" srcOrd="1" destOrd="0" parTransId="{10EA6266-448A-46DB-A847-1AFD6054715F}" sibTransId="{B53D6786-0D3D-428F-9FC4-C5E30E6DC998}"/>
    <dgm:cxn modelId="{3A1FE3D0-58BA-4630-AD2D-9ABCFCCF4FDC}" type="presOf" srcId="{3597DB9F-55D7-44B6-B220-10BCF4A9A040}" destId="{397F4BB1-FDD8-4445-BD8C-A338F44973C5}" srcOrd="0" destOrd="0" presId="urn:microsoft.com/office/officeart/2011/layout/TabList"/>
    <dgm:cxn modelId="{A9363AE5-2C69-4F4C-8FE5-2286E3774420}" type="presOf" srcId="{EF55780E-AFD5-45A8-89C1-62A450B50CBF}" destId="{54F8EC14-2B2E-4EA8-9EEA-2B9623D620A1}" srcOrd="0" destOrd="0" presId="urn:microsoft.com/office/officeart/2011/layout/TabList"/>
    <dgm:cxn modelId="{80D8FFF2-C281-4F47-80D5-EA3456381E11}" type="presOf" srcId="{D8018528-D940-481E-9974-B7A8A1FDB2D6}" destId="{66EE8F47-8CF5-4D3B-96AB-3CFE54447BD8}" srcOrd="0" destOrd="0" presId="urn:microsoft.com/office/officeart/2011/layout/TabList"/>
    <dgm:cxn modelId="{8511A3F6-6877-460C-8086-FA85B6CD423C}" type="presOf" srcId="{3F040CA3-0BFC-4EC0-B9B2-6F1621F41646}" destId="{731D6497-EC1D-4800-A109-A0839ECBDA3D}" srcOrd="0" destOrd="0" presId="urn:microsoft.com/office/officeart/2011/layout/TabList"/>
    <dgm:cxn modelId="{3A0952F7-612B-4235-8CD9-14C04C1F0797}" type="presParOf" srcId="{731D6497-EC1D-4800-A109-A0839ECBDA3D}" destId="{F70ECED1-CCE7-4415-88C5-7D2A41229C1A}" srcOrd="0" destOrd="0" presId="urn:microsoft.com/office/officeart/2011/layout/TabList"/>
    <dgm:cxn modelId="{E59DBD32-FAD1-4F9B-93C0-BDF6E39A0904}" type="presParOf" srcId="{F70ECED1-CCE7-4415-88C5-7D2A41229C1A}" destId="{5DC3A774-7C66-4C37-A384-0C10C535B107}" srcOrd="0" destOrd="0" presId="urn:microsoft.com/office/officeart/2011/layout/TabList"/>
    <dgm:cxn modelId="{F8383DD6-28A0-4906-ADCB-028B3BF7950D}" type="presParOf" srcId="{F70ECED1-CCE7-4415-88C5-7D2A41229C1A}" destId="{53570E97-043C-4167-A4CC-1E168AFDDFB4}" srcOrd="1" destOrd="0" presId="urn:microsoft.com/office/officeart/2011/layout/TabList"/>
    <dgm:cxn modelId="{D3ABBDAF-7FEF-4CFD-8A39-7B437BB920B0}" type="presParOf" srcId="{F70ECED1-CCE7-4415-88C5-7D2A41229C1A}" destId="{38C406AA-BAD0-42B6-A922-A0231E9D7B73}" srcOrd="2" destOrd="0" presId="urn:microsoft.com/office/officeart/2011/layout/TabList"/>
    <dgm:cxn modelId="{70485D9A-438B-4E62-98DB-96458486BA3D}" type="presParOf" srcId="{731D6497-EC1D-4800-A109-A0839ECBDA3D}" destId="{397F4BB1-FDD8-4445-BD8C-A338F44973C5}" srcOrd="1" destOrd="0" presId="urn:microsoft.com/office/officeart/2011/layout/TabList"/>
    <dgm:cxn modelId="{38BF8292-B37D-4DCB-9982-9B1D01789FEF}" type="presParOf" srcId="{731D6497-EC1D-4800-A109-A0839ECBDA3D}" destId="{17A5DD38-5E0D-4E73-B247-CB94D5DF4D9E}" srcOrd="2" destOrd="0" presId="urn:microsoft.com/office/officeart/2011/layout/TabList"/>
    <dgm:cxn modelId="{C6AA975E-059F-4BEF-9777-FB11C723D7A3}" type="presParOf" srcId="{731D6497-EC1D-4800-A109-A0839ECBDA3D}" destId="{6ABB3587-8815-4E93-AE2A-3E4D1218ADB8}" srcOrd="3" destOrd="0" presId="urn:microsoft.com/office/officeart/2011/layout/TabList"/>
    <dgm:cxn modelId="{0E2E79A2-30AA-48D7-AB10-64604A5E5ED7}" type="presParOf" srcId="{6ABB3587-8815-4E93-AE2A-3E4D1218ADB8}" destId="{94E87EDD-345A-4464-9E26-F324424F51F2}" srcOrd="0" destOrd="0" presId="urn:microsoft.com/office/officeart/2011/layout/TabList"/>
    <dgm:cxn modelId="{A857D1CA-6EFC-4A6C-A769-36B29AB009B7}" type="presParOf" srcId="{6ABB3587-8815-4E93-AE2A-3E4D1218ADB8}" destId="{54F8EC14-2B2E-4EA8-9EEA-2B9623D620A1}" srcOrd="1" destOrd="0" presId="urn:microsoft.com/office/officeart/2011/layout/TabList"/>
    <dgm:cxn modelId="{C1A6C946-B255-4C95-92E4-0ECA48E4B4A3}" type="presParOf" srcId="{6ABB3587-8815-4E93-AE2A-3E4D1218ADB8}" destId="{D3030093-F4F5-448E-9367-308345593F1F}" srcOrd="2" destOrd="0" presId="urn:microsoft.com/office/officeart/2011/layout/TabList"/>
    <dgm:cxn modelId="{066389EB-5B25-41B1-B8D9-C3278E8FA5FA}" type="presParOf" srcId="{731D6497-EC1D-4800-A109-A0839ECBDA3D}" destId="{0655519E-4975-4D4E-9ED4-3270104EE0F7}" srcOrd="4" destOrd="0" presId="urn:microsoft.com/office/officeart/2011/layout/TabList"/>
    <dgm:cxn modelId="{EE1A9BC4-5658-4962-936A-CA281742C3E8}" type="presParOf" srcId="{731D6497-EC1D-4800-A109-A0839ECBDA3D}" destId="{96E981E6-DE95-4EC8-B255-1A007D793146}" srcOrd="5" destOrd="0" presId="urn:microsoft.com/office/officeart/2011/layout/TabList"/>
    <dgm:cxn modelId="{DEE7BB98-030E-4BA8-8ED8-B9186ABBE2E4}" type="presParOf" srcId="{731D6497-EC1D-4800-A109-A0839ECBDA3D}" destId="{0D61E0CD-7324-453B-9AE0-0E659715E4D9}" srcOrd="6" destOrd="0" presId="urn:microsoft.com/office/officeart/2011/layout/TabList"/>
    <dgm:cxn modelId="{FA24941E-6613-4706-95AB-235D83643FF2}" type="presParOf" srcId="{0D61E0CD-7324-453B-9AE0-0E659715E4D9}" destId="{66EE8F47-8CF5-4D3B-96AB-3CFE54447BD8}" srcOrd="0" destOrd="0" presId="urn:microsoft.com/office/officeart/2011/layout/TabList"/>
    <dgm:cxn modelId="{DF6B2332-BDE8-4276-AE6C-DB3F444D73B7}" type="presParOf" srcId="{0D61E0CD-7324-453B-9AE0-0E659715E4D9}" destId="{9C18FA96-A828-4C07-8205-E550580F2E50}" srcOrd="1" destOrd="0" presId="urn:microsoft.com/office/officeart/2011/layout/TabList"/>
    <dgm:cxn modelId="{B52871EE-8FC9-415E-8B68-A5637C898657}" type="presParOf" srcId="{0D61E0CD-7324-453B-9AE0-0E659715E4D9}" destId="{E9F2989A-FB75-446D-8EBA-F13DE88EDAB6}" srcOrd="2" destOrd="0" presId="urn:microsoft.com/office/officeart/2011/layout/TabList"/>
    <dgm:cxn modelId="{ECF62A91-222C-4F27-8462-D996BC0D1D0B}" type="presParOf" srcId="{731D6497-EC1D-4800-A109-A0839ECBDA3D}" destId="{A76B66C8-BA96-4154-B4EC-7BA704816C03}" srcOrd="7"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0E6D7A1-5675-4895-8A12-E0FD963ADB61}" type="doc">
      <dgm:prSet loTypeId="urn:microsoft.com/office/officeart/2005/8/layout/list1" loCatId="list" qsTypeId="urn:microsoft.com/office/officeart/2005/8/quickstyle/simple3" qsCatId="simple" csTypeId="urn:microsoft.com/office/officeart/2005/8/colors/accent1_2" csCatId="accent1" phldr="1"/>
      <dgm:spPr/>
      <dgm:t>
        <a:bodyPr/>
        <a:lstStyle/>
        <a:p>
          <a:endParaRPr lang="en-US"/>
        </a:p>
      </dgm:t>
    </dgm:pt>
    <dgm:pt modelId="{7297BC0B-D13D-4D34-8528-8DE10289F1A0}">
      <dgm:prSet phldrT="[Text]"/>
      <dgm:spPr/>
      <dgm:t>
        <a:bodyPr/>
        <a:lstStyle/>
        <a:p>
          <a:r>
            <a:rPr lang="en-US" b="1" dirty="0"/>
            <a:t>Hypothesis -1 </a:t>
          </a:r>
        </a:p>
      </dgm:t>
    </dgm:pt>
    <dgm:pt modelId="{585B61DA-7B7A-4DE7-8E9C-4947979004F7}" type="parTrans" cxnId="{0DD67008-5DFB-4473-987A-262E6F05F356}">
      <dgm:prSet/>
      <dgm:spPr/>
      <dgm:t>
        <a:bodyPr/>
        <a:lstStyle/>
        <a:p>
          <a:endParaRPr lang="en-US" b="1"/>
        </a:p>
      </dgm:t>
    </dgm:pt>
    <dgm:pt modelId="{8834B335-C28E-4B44-9721-075D0ABDEAAF}" type="sibTrans" cxnId="{0DD67008-5DFB-4473-987A-262E6F05F356}">
      <dgm:prSet/>
      <dgm:spPr/>
      <dgm:t>
        <a:bodyPr/>
        <a:lstStyle/>
        <a:p>
          <a:endParaRPr lang="en-US" b="1"/>
        </a:p>
      </dgm:t>
    </dgm:pt>
    <dgm:pt modelId="{EE1579AA-6070-441C-9933-E983579D74E0}">
      <dgm:prSet phldrT="[Text]"/>
      <dgm:spPr/>
      <dgm:t>
        <a:bodyPr/>
        <a:lstStyle/>
        <a:p>
          <a:r>
            <a:rPr lang="en-US" b="1" dirty="0"/>
            <a:t>Hypothesis - 2</a:t>
          </a:r>
        </a:p>
      </dgm:t>
    </dgm:pt>
    <dgm:pt modelId="{F4953267-CF40-4FCE-A2D0-C76019DC8508}" type="parTrans" cxnId="{5EDA31A1-3B7A-4147-9A7F-E8F2B6C7080C}">
      <dgm:prSet/>
      <dgm:spPr/>
      <dgm:t>
        <a:bodyPr/>
        <a:lstStyle/>
        <a:p>
          <a:endParaRPr lang="en-US" b="1"/>
        </a:p>
      </dgm:t>
    </dgm:pt>
    <dgm:pt modelId="{79C7EE13-D56A-4B55-A9F7-5E698B9D120A}" type="sibTrans" cxnId="{5EDA31A1-3B7A-4147-9A7F-E8F2B6C7080C}">
      <dgm:prSet/>
      <dgm:spPr/>
      <dgm:t>
        <a:bodyPr/>
        <a:lstStyle/>
        <a:p>
          <a:endParaRPr lang="en-US" b="1"/>
        </a:p>
      </dgm:t>
    </dgm:pt>
    <dgm:pt modelId="{74709A8D-4BE4-4276-A6C1-AEFABFDA07BE}">
      <dgm:prSet phldrT="[Text]"/>
      <dgm:spPr/>
      <dgm:t>
        <a:bodyPr/>
        <a:lstStyle/>
        <a:p>
          <a:r>
            <a:rPr lang="en-US" b="1" dirty="0"/>
            <a:t>Hypothesis - 3</a:t>
          </a:r>
        </a:p>
      </dgm:t>
    </dgm:pt>
    <dgm:pt modelId="{194FD3A6-B2BC-4D37-A4B5-EB7EE4E54A54}" type="parTrans" cxnId="{0CCF0A51-8055-42D4-8C5A-25E8482756BF}">
      <dgm:prSet/>
      <dgm:spPr/>
      <dgm:t>
        <a:bodyPr/>
        <a:lstStyle/>
        <a:p>
          <a:endParaRPr lang="en-US" b="1"/>
        </a:p>
      </dgm:t>
    </dgm:pt>
    <dgm:pt modelId="{6A766398-8335-47CF-ABD5-64788E1F4C6C}" type="sibTrans" cxnId="{0CCF0A51-8055-42D4-8C5A-25E8482756BF}">
      <dgm:prSet/>
      <dgm:spPr/>
      <dgm:t>
        <a:bodyPr/>
        <a:lstStyle/>
        <a:p>
          <a:endParaRPr lang="en-US" b="1"/>
        </a:p>
      </dgm:t>
    </dgm:pt>
    <dgm:pt modelId="{B8D31256-6357-484F-BB53-4A603069BDB4}">
      <dgm:prSet/>
      <dgm:spPr/>
      <dgm:t>
        <a:bodyPr/>
        <a:lstStyle/>
        <a:p>
          <a:r>
            <a:rPr lang="en-US" b="1" dirty="0"/>
            <a:t>Distinct customer clusters with unique spending behaviors exist within the dataset.</a:t>
          </a:r>
        </a:p>
      </dgm:t>
    </dgm:pt>
    <dgm:pt modelId="{76BEFE66-B7C0-4E58-9849-59585B899466}" type="parTrans" cxnId="{3C871D49-21B3-4530-A29B-AA3AF6A79129}">
      <dgm:prSet/>
      <dgm:spPr/>
      <dgm:t>
        <a:bodyPr/>
        <a:lstStyle/>
        <a:p>
          <a:endParaRPr lang="en-US" b="1"/>
        </a:p>
      </dgm:t>
    </dgm:pt>
    <dgm:pt modelId="{68C04930-9BB1-4605-8186-4DB6978D506E}" type="sibTrans" cxnId="{3C871D49-21B3-4530-A29B-AA3AF6A79129}">
      <dgm:prSet/>
      <dgm:spPr/>
      <dgm:t>
        <a:bodyPr/>
        <a:lstStyle/>
        <a:p>
          <a:endParaRPr lang="en-US" b="1"/>
        </a:p>
      </dgm:t>
    </dgm:pt>
    <dgm:pt modelId="{30277E78-392D-434E-A868-FA81463CC5D4}">
      <dgm:prSet/>
      <dgm:spPr/>
      <dgm:t>
        <a:bodyPr/>
        <a:lstStyle/>
        <a:p>
          <a:r>
            <a:rPr lang="en-US" b="1" dirty="0"/>
            <a:t>The identified clusters can be characterized by their spending on specific product categories.</a:t>
          </a:r>
        </a:p>
      </dgm:t>
    </dgm:pt>
    <dgm:pt modelId="{246B24E7-5982-4FE1-ADBA-720B13A621D4}" type="parTrans" cxnId="{97809384-5388-4E5A-AE7C-0C6FA1A188BC}">
      <dgm:prSet/>
      <dgm:spPr/>
      <dgm:t>
        <a:bodyPr/>
        <a:lstStyle/>
        <a:p>
          <a:endParaRPr lang="en-US" b="1"/>
        </a:p>
      </dgm:t>
    </dgm:pt>
    <dgm:pt modelId="{FAE1AE65-25EC-48E8-BA72-0BE6218C0761}" type="sibTrans" cxnId="{97809384-5388-4E5A-AE7C-0C6FA1A188BC}">
      <dgm:prSet/>
      <dgm:spPr/>
      <dgm:t>
        <a:bodyPr/>
        <a:lstStyle/>
        <a:p>
          <a:endParaRPr lang="en-US" b="1"/>
        </a:p>
      </dgm:t>
    </dgm:pt>
    <dgm:pt modelId="{44ACA35C-A4F4-4237-982A-4D7673A5B7E5}">
      <dgm:prSet/>
      <dgm:spPr/>
      <dgm:t>
        <a:bodyPr/>
        <a:lstStyle/>
        <a:p>
          <a:r>
            <a:rPr lang="en-US" b="1" dirty="0"/>
            <a:t>Tailored strategies based on cluster characteristics will enhance customer experience and satisfaction.</a:t>
          </a:r>
        </a:p>
      </dgm:t>
    </dgm:pt>
    <dgm:pt modelId="{CBA4A42F-0440-41E3-B1D1-AF03D9939DDB}" type="parTrans" cxnId="{603D2A6B-5244-464F-8012-AB84C72A506D}">
      <dgm:prSet/>
      <dgm:spPr/>
      <dgm:t>
        <a:bodyPr/>
        <a:lstStyle/>
        <a:p>
          <a:endParaRPr lang="en-US" b="1"/>
        </a:p>
      </dgm:t>
    </dgm:pt>
    <dgm:pt modelId="{72539994-8F0F-436E-A12C-76A65B638883}" type="sibTrans" cxnId="{603D2A6B-5244-464F-8012-AB84C72A506D}">
      <dgm:prSet/>
      <dgm:spPr/>
      <dgm:t>
        <a:bodyPr/>
        <a:lstStyle/>
        <a:p>
          <a:endParaRPr lang="en-US" b="1"/>
        </a:p>
      </dgm:t>
    </dgm:pt>
    <dgm:pt modelId="{8077E48F-40DF-473C-AC61-BE806E580993}" type="pres">
      <dgm:prSet presAssocID="{20E6D7A1-5675-4895-8A12-E0FD963ADB61}" presName="linear" presStyleCnt="0">
        <dgm:presLayoutVars>
          <dgm:dir/>
          <dgm:animLvl val="lvl"/>
          <dgm:resizeHandles val="exact"/>
        </dgm:presLayoutVars>
      </dgm:prSet>
      <dgm:spPr/>
    </dgm:pt>
    <dgm:pt modelId="{160B9741-A0DE-42DE-8AEA-8C00B712C0E8}" type="pres">
      <dgm:prSet presAssocID="{7297BC0B-D13D-4D34-8528-8DE10289F1A0}" presName="parentLin" presStyleCnt="0"/>
      <dgm:spPr/>
    </dgm:pt>
    <dgm:pt modelId="{6DEEB026-5033-4881-A514-EB5E624E25D7}" type="pres">
      <dgm:prSet presAssocID="{7297BC0B-D13D-4D34-8528-8DE10289F1A0}" presName="parentLeftMargin" presStyleLbl="node1" presStyleIdx="0" presStyleCnt="3"/>
      <dgm:spPr/>
    </dgm:pt>
    <dgm:pt modelId="{684F3779-D141-4884-A3A5-82FEBBBB1792}" type="pres">
      <dgm:prSet presAssocID="{7297BC0B-D13D-4D34-8528-8DE10289F1A0}" presName="parentText" presStyleLbl="node1" presStyleIdx="0" presStyleCnt="3" custScaleX="44932">
        <dgm:presLayoutVars>
          <dgm:chMax val="0"/>
          <dgm:bulletEnabled val="1"/>
        </dgm:presLayoutVars>
      </dgm:prSet>
      <dgm:spPr/>
    </dgm:pt>
    <dgm:pt modelId="{62A66470-E2E2-40EF-83E8-D4B0CC262064}" type="pres">
      <dgm:prSet presAssocID="{7297BC0B-D13D-4D34-8528-8DE10289F1A0}" presName="negativeSpace" presStyleCnt="0"/>
      <dgm:spPr/>
    </dgm:pt>
    <dgm:pt modelId="{9FE87E94-8CCC-4407-A901-9AB9E9EAE50D}" type="pres">
      <dgm:prSet presAssocID="{7297BC0B-D13D-4D34-8528-8DE10289F1A0}" presName="childText" presStyleLbl="conFgAcc1" presStyleIdx="0" presStyleCnt="3">
        <dgm:presLayoutVars>
          <dgm:bulletEnabled val="1"/>
        </dgm:presLayoutVars>
      </dgm:prSet>
      <dgm:spPr/>
    </dgm:pt>
    <dgm:pt modelId="{9A5C223A-A893-45A3-98E1-035E7F17CF27}" type="pres">
      <dgm:prSet presAssocID="{8834B335-C28E-4B44-9721-075D0ABDEAAF}" presName="spaceBetweenRectangles" presStyleCnt="0"/>
      <dgm:spPr/>
    </dgm:pt>
    <dgm:pt modelId="{E82BBD1C-AC55-4462-BCFE-7A0E7274EB28}" type="pres">
      <dgm:prSet presAssocID="{EE1579AA-6070-441C-9933-E983579D74E0}" presName="parentLin" presStyleCnt="0"/>
      <dgm:spPr/>
    </dgm:pt>
    <dgm:pt modelId="{295775D3-69FB-45E5-8606-7B1891BBA068}" type="pres">
      <dgm:prSet presAssocID="{EE1579AA-6070-441C-9933-E983579D74E0}" presName="parentLeftMargin" presStyleLbl="node1" presStyleIdx="0" presStyleCnt="3"/>
      <dgm:spPr/>
    </dgm:pt>
    <dgm:pt modelId="{9807C70B-112E-475D-B93A-BE815E31BAD0}" type="pres">
      <dgm:prSet presAssocID="{EE1579AA-6070-441C-9933-E983579D74E0}" presName="parentText" presStyleLbl="node1" presStyleIdx="1" presStyleCnt="3" custScaleX="41740">
        <dgm:presLayoutVars>
          <dgm:chMax val="0"/>
          <dgm:bulletEnabled val="1"/>
        </dgm:presLayoutVars>
      </dgm:prSet>
      <dgm:spPr/>
    </dgm:pt>
    <dgm:pt modelId="{3DA71ADD-BED5-4FCE-920F-2732FE27CD6C}" type="pres">
      <dgm:prSet presAssocID="{EE1579AA-6070-441C-9933-E983579D74E0}" presName="negativeSpace" presStyleCnt="0"/>
      <dgm:spPr/>
    </dgm:pt>
    <dgm:pt modelId="{36FB650A-AEE3-4297-AFAE-5469E605EC25}" type="pres">
      <dgm:prSet presAssocID="{EE1579AA-6070-441C-9933-E983579D74E0}" presName="childText" presStyleLbl="conFgAcc1" presStyleIdx="1" presStyleCnt="3">
        <dgm:presLayoutVars>
          <dgm:bulletEnabled val="1"/>
        </dgm:presLayoutVars>
      </dgm:prSet>
      <dgm:spPr/>
    </dgm:pt>
    <dgm:pt modelId="{1B0FFD83-099C-4EC8-A195-1F3ADCCDC772}" type="pres">
      <dgm:prSet presAssocID="{79C7EE13-D56A-4B55-A9F7-5E698B9D120A}" presName="spaceBetweenRectangles" presStyleCnt="0"/>
      <dgm:spPr/>
    </dgm:pt>
    <dgm:pt modelId="{169E2ABC-72F7-4433-BD83-5C3F0E136E95}" type="pres">
      <dgm:prSet presAssocID="{74709A8D-4BE4-4276-A6C1-AEFABFDA07BE}" presName="parentLin" presStyleCnt="0"/>
      <dgm:spPr/>
    </dgm:pt>
    <dgm:pt modelId="{71F957A3-C738-4513-9888-32E7DCC6BE22}" type="pres">
      <dgm:prSet presAssocID="{74709A8D-4BE4-4276-A6C1-AEFABFDA07BE}" presName="parentLeftMargin" presStyleLbl="node1" presStyleIdx="1" presStyleCnt="3"/>
      <dgm:spPr/>
    </dgm:pt>
    <dgm:pt modelId="{0CF666EF-1E6B-4D2B-9E60-7E2232695783}" type="pres">
      <dgm:prSet presAssocID="{74709A8D-4BE4-4276-A6C1-AEFABFDA07BE}" presName="parentText" presStyleLbl="node1" presStyleIdx="2" presStyleCnt="3" custScaleX="41141">
        <dgm:presLayoutVars>
          <dgm:chMax val="0"/>
          <dgm:bulletEnabled val="1"/>
        </dgm:presLayoutVars>
      </dgm:prSet>
      <dgm:spPr/>
    </dgm:pt>
    <dgm:pt modelId="{CABC1398-2591-42BD-B225-A715F68211D2}" type="pres">
      <dgm:prSet presAssocID="{74709A8D-4BE4-4276-A6C1-AEFABFDA07BE}" presName="negativeSpace" presStyleCnt="0"/>
      <dgm:spPr/>
    </dgm:pt>
    <dgm:pt modelId="{01174829-2D58-4757-B44A-7DA3D2DF46F5}" type="pres">
      <dgm:prSet presAssocID="{74709A8D-4BE4-4276-A6C1-AEFABFDA07BE}" presName="childText" presStyleLbl="conFgAcc1" presStyleIdx="2" presStyleCnt="3">
        <dgm:presLayoutVars>
          <dgm:bulletEnabled val="1"/>
        </dgm:presLayoutVars>
      </dgm:prSet>
      <dgm:spPr/>
    </dgm:pt>
  </dgm:ptLst>
  <dgm:cxnLst>
    <dgm:cxn modelId="{0DD67008-5DFB-4473-987A-262E6F05F356}" srcId="{20E6D7A1-5675-4895-8A12-E0FD963ADB61}" destId="{7297BC0B-D13D-4D34-8528-8DE10289F1A0}" srcOrd="0" destOrd="0" parTransId="{585B61DA-7B7A-4DE7-8E9C-4947979004F7}" sibTransId="{8834B335-C28E-4B44-9721-075D0ABDEAAF}"/>
    <dgm:cxn modelId="{748BE020-9610-4BD9-9A99-9E6C847CE0F8}" type="presOf" srcId="{EE1579AA-6070-441C-9933-E983579D74E0}" destId="{295775D3-69FB-45E5-8606-7B1891BBA068}" srcOrd="0" destOrd="0" presId="urn:microsoft.com/office/officeart/2005/8/layout/list1"/>
    <dgm:cxn modelId="{EBDEDB25-5A94-4852-BE20-34543C15B5F0}" type="presOf" srcId="{74709A8D-4BE4-4276-A6C1-AEFABFDA07BE}" destId="{71F957A3-C738-4513-9888-32E7DCC6BE22}" srcOrd="0" destOrd="0" presId="urn:microsoft.com/office/officeart/2005/8/layout/list1"/>
    <dgm:cxn modelId="{500D0A3D-92CF-4594-AC34-B69FCE210A92}" type="presOf" srcId="{EE1579AA-6070-441C-9933-E983579D74E0}" destId="{9807C70B-112E-475D-B93A-BE815E31BAD0}" srcOrd="1" destOrd="0" presId="urn:microsoft.com/office/officeart/2005/8/layout/list1"/>
    <dgm:cxn modelId="{2931D767-FE8D-40F5-935A-C84EBD92F83F}" type="presOf" srcId="{20E6D7A1-5675-4895-8A12-E0FD963ADB61}" destId="{8077E48F-40DF-473C-AC61-BE806E580993}" srcOrd="0" destOrd="0" presId="urn:microsoft.com/office/officeart/2005/8/layout/list1"/>
    <dgm:cxn modelId="{3C871D49-21B3-4530-A29B-AA3AF6A79129}" srcId="{7297BC0B-D13D-4D34-8528-8DE10289F1A0}" destId="{B8D31256-6357-484F-BB53-4A603069BDB4}" srcOrd="0" destOrd="0" parTransId="{76BEFE66-B7C0-4E58-9849-59585B899466}" sibTransId="{68C04930-9BB1-4605-8186-4DB6978D506E}"/>
    <dgm:cxn modelId="{603D2A6B-5244-464F-8012-AB84C72A506D}" srcId="{74709A8D-4BE4-4276-A6C1-AEFABFDA07BE}" destId="{44ACA35C-A4F4-4237-982A-4D7673A5B7E5}" srcOrd="0" destOrd="0" parTransId="{CBA4A42F-0440-41E3-B1D1-AF03D9939DDB}" sibTransId="{72539994-8F0F-436E-A12C-76A65B638883}"/>
    <dgm:cxn modelId="{0CCF0A51-8055-42D4-8C5A-25E8482756BF}" srcId="{20E6D7A1-5675-4895-8A12-E0FD963ADB61}" destId="{74709A8D-4BE4-4276-A6C1-AEFABFDA07BE}" srcOrd="2" destOrd="0" parTransId="{194FD3A6-B2BC-4D37-A4B5-EB7EE4E54A54}" sibTransId="{6A766398-8335-47CF-ABD5-64788E1F4C6C}"/>
    <dgm:cxn modelId="{5C7EDD78-24DD-437E-B2C8-EADE836C12AF}" type="presOf" srcId="{74709A8D-4BE4-4276-A6C1-AEFABFDA07BE}" destId="{0CF666EF-1E6B-4D2B-9E60-7E2232695783}" srcOrd="1" destOrd="0" presId="urn:microsoft.com/office/officeart/2005/8/layout/list1"/>
    <dgm:cxn modelId="{EC31647A-4F90-4E7D-8C2A-452E51B04829}" type="presOf" srcId="{7297BC0B-D13D-4D34-8528-8DE10289F1A0}" destId="{6DEEB026-5033-4881-A514-EB5E624E25D7}" srcOrd="0" destOrd="0" presId="urn:microsoft.com/office/officeart/2005/8/layout/list1"/>
    <dgm:cxn modelId="{97809384-5388-4E5A-AE7C-0C6FA1A188BC}" srcId="{EE1579AA-6070-441C-9933-E983579D74E0}" destId="{30277E78-392D-434E-A868-FA81463CC5D4}" srcOrd="0" destOrd="0" parTransId="{246B24E7-5982-4FE1-ADBA-720B13A621D4}" sibTransId="{FAE1AE65-25EC-48E8-BA72-0BE6218C0761}"/>
    <dgm:cxn modelId="{5EDA31A1-3B7A-4147-9A7F-E8F2B6C7080C}" srcId="{20E6D7A1-5675-4895-8A12-E0FD963ADB61}" destId="{EE1579AA-6070-441C-9933-E983579D74E0}" srcOrd="1" destOrd="0" parTransId="{F4953267-CF40-4FCE-A2D0-C76019DC8508}" sibTransId="{79C7EE13-D56A-4B55-A9F7-5E698B9D120A}"/>
    <dgm:cxn modelId="{6A8AF4AA-800B-413F-9298-6BA9E900785C}" type="presOf" srcId="{44ACA35C-A4F4-4237-982A-4D7673A5B7E5}" destId="{01174829-2D58-4757-B44A-7DA3D2DF46F5}" srcOrd="0" destOrd="0" presId="urn:microsoft.com/office/officeart/2005/8/layout/list1"/>
    <dgm:cxn modelId="{F6FC67B1-5423-4B65-97C3-0B18E5ECE165}" type="presOf" srcId="{7297BC0B-D13D-4D34-8528-8DE10289F1A0}" destId="{684F3779-D141-4884-A3A5-82FEBBBB1792}" srcOrd="1" destOrd="0" presId="urn:microsoft.com/office/officeart/2005/8/layout/list1"/>
    <dgm:cxn modelId="{B090BDBA-FE69-464C-9E68-AC8D0E8B6F3B}" type="presOf" srcId="{B8D31256-6357-484F-BB53-4A603069BDB4}" destId="{9FE87E94-8CCC-4407-A901-9AB9E9EAE50D}" srcOrd="0" destOrd="0" presId="urn:microsoft.com/office/officeart/2005/8/layout/list1"/>
    <dgm:cxn modelId="{B2710DEC-4120-4B59-8186-82997EB88519}" type="presOf" srcId="{30277E78-392D-434E-A868-FA81463CC5D4}" destId="{36FB650A-AEE3-4297-AFAE-5469E605EC25}" srcOrd="0" destOrd="0" presId="urn:microsoft.com/office/officeart/2005/8/layout/list1"/>
    <dgm:cxn modelId="{20DD8EBA-422D-41A4-A873-4D20D9B5417E}" type="presParOf" srcId="{8077E48F-40DF-473C-AC61-BE806E580993}" destId="{160B9741-A0DE-42DE-8AEA-8C00B712C0E8}" srcOrd="0" destOrd="0" presId="urn:microsoft.com/office/officeart/2005/8/layout/list1"/>
    <dgm:cxn modelId="{12410CA9-51FA-421E-9F66-9E471442C3DA}" type="presParOf" srcId="{160B9741-A0DE-42DE-8AEA-8C00B712C0E8}" destId="{6DEEB026-5033-4881-A514-EB5E624E25D7}" srcOrd="0" destOrd="0" presId="urn:microsoft.com/office/officeart/2005/8/layout/list1"/>
    <dgm:cxn modelId="{60A22067-B75D-4038-AAC5-027DC2A3CD78}" type="presParOf" srcId="{160B9741-A0DE-42DE-8AEA-8C00B712C0E8}" destId="{684F3779-D141-4884-A3A5-82FEBBBB1792}" srcOrd="1" destOrd="0" presId="urn:microsoft.com/office/officeart/2005/8/layout/list1"/>
    <dgm:cxn modelId="{6960C4F0-3399-4922-A8AF-38C6EF9498D4}" type="presParOf" srcId="{8077E48F-40DF-473C-AC61-BE806E580993}" destId="{62A66470-E2E2-40EF-83E8-D4B0CC262064}" srcOrd="1" destOrd="0" presId="urn:microsoft.com/office/officeart/2005/8/layout/list1"/>
    <dgm:cxn modelId="{997EC70F-8990-4C8C-9D55-44906ABE0D16}" type="presParOf" srcId="{8077E48F-40DF-473C-AC61-BE806E580993}" destId="{9FE87E94-8CCC-4407-A901-9AB9E9EAE50D}" srcOrd="2" destOrd="0" presId="urn:microsoft.com/office/officeart/2005/8/layout/list1"/>
    <dgm:cxn modelId="{D1A2FEE7-F82F-42C9-BFE8-AD635FAE1869}" type="presParOf" srcId="{8077E48F-40DF-473C-AC61-BE806E580993}" destId="{9A5C223A-A893-45A3-98E1-035E7F17CF27}" srcOrd="3" destOrd="0" presId="urn:microsoft.com/office/officeart/2005/8/layout/list1"/>
    <dgm:cxn modelId="{40381395-6794-47D7-AB7A-99362CB82A02}" type="presParOf" srcId="{8077E48F-40DF-473C-AC61-BE806E580993}" destId="{E82BBD1C-AC55-4462-BCFE-7A0E7274EB28}" srcOrd="4" destOrd="0" presId="urn:microsoft.com/office/officeart/2005/8/layout/list1"/>
    <dgm:cxn modelId="{C3CDD0AC-EF5A-47F8-83C1-10D22C551C47}" type="presParOf" srcId="{E82BBD1C-AC55-4462-BCFE-7A0E7274EB28}" destId="{295775D3-69FB-45E5-8606-7B1891BBA068}" srcOrd="0" destOrd="0" presId="urn:microsoft.com/office/officeart/2005/8/layout/list1"/>
    <dgm:cxn modelId="{4DE47DC1-624F-414E-8DC1-7C49650AB69E}" type="presParOf" srcId="{E82BBD1C-AC55-4462-BCFE-7A0E7274EB28}" destId="{9807C70B-112E-475D-B93A-BE815E31BAD0}" srcOrd="1" destOrd="0" presId="urn:microsoft.com/office/officeart/2005/8/layout/list1"/>
    <dgm:cxn modelId="{63EC5B62-AF06-40EA-96E2-7CAE5EF9F7E5}" type="presParOf" srcId="{8077E48F-40DF-473C-AC61-BE806E580993}" destId="{3DA71ADD-BED5-4FCE-920F-2732FE27CD6C}" srcOrd="5" destOrd="0" presId="urn:microsoft.com/office/officeart/2005/8/layout/list1"/>
    <dgm:cxn modelId="{E62B7CA2-C1E9-4DBE-A026-9D24D19AE67D}" type="presParOf" srcId="{8077E48F-40DF-473C-AC61-BE806E580993}" destId="{36FB650A-AEE3-4297-AFAE-5469E605EC25}" srcOrd="6" destOrd="0" presId="urn:microsoft.com/office/officeart/2005/8/layout/list1"/>
    <dgm:cxn modelId="{4ACEA95D-379F-4DBF-A8B0-4F372BC055EE}" type="presParOf" srcId="{8077E48F-40DF-473C-AC61-BE806E580993}" destId="{1B0FFD83-099C-4EC8-A195-1F3ADCCDC772}" srcOrd="7" destOrd="0" presId="urn:microsoft.com/office/officeart/2005/8/layout/list1"/>
    <dgm:cxn modelId="{26DDCE24-05F8-45D1-A549-F5743EFFFD4C}" type="presParOf" srcId="{8077E48F-40DF-473C-AC61-BE806E580993}" destId="{169E2ABC-72F7-4433-BD83-5C3F0E136E95}" srcOrd="8" destOrd="0" presId="urn:microsoft.com/office/officeart/2005/8/layout/list1"/>
    <dgm:cxn modelId="{3F0913EA-30B2-4B03-BA88-1E49CCDFA203}" type="presParOf" srcId="{169E2ABC-72F7-4433-BD83-5C3F0E136E95}" destId="{71F957A3-C738-4513-9888-32E7DCC6BE22}" srcOrd="0" destOrd="0" presId="urn:microsoft.com/office/officeart/2005/8/layout/list1"/>
    <dgm:cxn modelId="{C42BCAEB-86D0-4395-8469-9E8DF61CEC6D}" type="presParOf" srcId="{169E2ABC-72F7-4433-BD83-5C3F0E136E95}" destId="{0CF666EF-1E6B-4D2B-9E60-7E2232695783}" srcOrd="1" destOrd="0" presId="urn:microsoft.com/office/officeart/2005/8/layout/list1"/>
    <dgm:cxn modelId="{74B324F8-BE88-44FF-890E-B1B22AA1DBE5}" type="presParOf" srcId="{8077E48F-40DF-473C-AC61-BE806E580993}" destId="{CABC1398-2591-42BD-B225-A715F68211D2}" srcOrd="9" destOrd="0" presId="urn:microsoft.com/office/officeart/2005/8/layout/list1"/>
    <dgm:cxn modelId="{36660A25-E8C8-4EC7-A316-6A16048C176B}" type="presParOf" srcId="{8077E48F-40DF-473C-AC61-BE806E580993}" destId="{01174829-2D58-4757-B44A-7DA3D2DF46F5}"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F9CF67-22FA-4A02-8934-58F5C2E1D86A}">
      <dsp:nvSpPr>
        <dsp:cNvPr id="0" name=""/>
        <dsp:cNvSpPr/>
      </dsp:nvSpPr>
      <dsp:spPr>
        <a:xfrm rot="5400000">
          <a:off x="-171247" y="172222"/>
          <a:ext cx="1141648" cy="799154"/>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endParaRPr lang="en-US" sz="2200" kern="1200" dirty="0"/>
        </a:p>
      </dsp:txBody>
      <dsp:txXfrm rot="-5400000">
        <a:off x="0" y="400552"/>
        <a:ext cx="799154" cy="342494"/>
      </dsp:txXfrm>
    </dsp:sp>
    <dsp:sp modelId="{223E52D0-DE87-43FF-916F-F795A100A6E4}">
      <dsp:nvSpPr>
        <dsp:cNvPr id="0" name=""/>
        <dsp:cNvSpPr/>
      </dsp:nvSpPr>
      <dsp:spPr>
        <a:xfrm rot="5400000">
          <a:off x="4920703" y="-4120574"/>
          <a:ext cx="742071" cy="8985170"/>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US" sz="2200" b="1" kern="1200" dirty="0">
              <a:solidFill>
                <a:schemeClr val="accent2">
                  <a:lumMod val="25000"/>
                </a:schemeClr>
              </a:solidFill>
            </a:rPr>
            <a:t>How can machine learning techniques be applied to segment wholesale customers effectively?</a:t>
          </a:r>
        </a:p>
      </dsp:txBody>
      <dsp:txXfrm rot="-5400000">
        <a:off x="799154" y="37200"/>
        <a:ext cx="8948945" cy="669621"/>
      </dsp:txXfrm>
    </dsp:sp>
    <dsp:sp modelId="{43F2136A-E452-4162-A832-E702F1C5141B}">
      <dsp:nvSpPr>
        <dsp:cNvPr id="0" name=""/>
        <dsp:cNvSpPr/>
      </dsp:nvSpPr>
      <dsp:spPr>
        <a:xfrm rot="5400000">
          <a:off x="-171247" y="1165565"/>
          <a:ext cx="1141648" cy="799154"/>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endParaRPr lang="en-US" sz="2200" kern="1200" dirty="0"/>
        </a:p>
      </dsp:txBody>
      <dsp:txXfrm rot="-5400000">
        <a:off x="0" y="1393895"/>
        <a:ext cx="799154" cy="342494"/>
      </dsp:txXfrm>
    </dsp:sp>
    <dsp:sp modelId="{8D1CD8A1-1165-4EA1-A9EA-44FAD75180A7}">
      <dsp:nvSpPr>
        <dsp:cNvPr id="0" name=""/>
        <dsp:cNvSpPr/>
      </dsp:nvSpPr>
      <dsp:spPr>
        <a:xfrm rot="5400000">
          <a:off x="4920703" y="-3127231"/>
          <a:ext cx="742071" cy="8985170"/>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US" sz="2200" b="1" kern="1200" dirty="0">
              <a:solidFill>
                <a:schemeClr val="accent2">
                  <a:lumMod val="25000"/>
                </a:schemeClr>
              </a:solidFill>
            </a:rPr>
            <a:t>What are the most appropriate clustering algorithms for customer segmentation in the wholesale industry?</a:t>
          </a:r>
        </a:p>
      </dsp:txBody>
      <dsp:txXfrm rot="-5400000">
        <a:off x="799154" y="1030543"/>
        <a:ext cx="8948945" cy="669621"/>
      </dsp:txXfrm>
    </dsp:sp>
    <dsp:sp modelId="{9757E50B-6434-4C03-AC29-8039476F04BD}">
      <dsp:nvSpPr>
        <dsp:cNvPr id="0" name=""/>
        <dsp:cNvSpPr/>
      </dsp:nvSpPr>
      <dsp:spPr>
        <a:xfrm rot="5400000">
          <a:off x="-171247" y="2158908"/>
          <a:ext cx="1141648" cy="799154"/>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endParaRPr lang="en-US" sz="2200" kern="1200" dirty="0"/>
        </a:p>
      </dsp:txBody>
      <dsp:txXfrm rot="-5400000">
        <a:off x="0" y="2387238"/>
        <a:ext cx="799154" cy="342494"/>
      </dsp:txXfrm>
    </dsp:sp>
    <dsp:sp modelId="{0F113F09-D033-4AE7-9AE1-22FDCB4AF4F2}">
      <dsp:nvSpPr>
        <dsp:cNvPr id="0" name=""/>
        <dsp:cNvSpPr/>
      </dsp:nvSpPr>
      <dsp:spPr>
        <a:xfrm rot="5400000">
          <a:off x="4920703" y="-2133888"/>
          <a:ext cx="742071" cy="8985170"/>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US" sz="2200" b="1" kern="1200" dirty="0">
              <a:solidFill>
                <a:schemeClr val="accent2">
                  <a:lumMod val="25000"/>
                </a:schemeClr>
              </a:solidFill>
            </a:rPr>
            <a:t>How do different clustering algorithms compare in terms of performance and interpretability?</a:t>
          </a:r>
        </a:p>
      </dsp:txBody>
      <dsp:txXfrm rot="-5400000">
        <a:off x="799154" y="2023886"/>
        <a:ext cx="8948945" cy="669621"/>
      </dsp:txXfrm>
    </dsp:sp>
    <dsp:sp modelId="{22DBB9CF-709D-482D-93D3-93A95223530F}">
      <dsp:nvSpPr>
        <dsp:cNvPr id="0" name=""/>
        <dsp:cNvSpPr/>
      </dsp:nvSpPr>
      <dsp:spPr>
        <a:xfrm rot="5400000">
          <a:off x="-171247" y="3152251"/>
          <a:ext cx="1141648" cy="799154"/>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endParaRPr lang="en-US" sz="2200" kern="1200" dirty="0"/>
        </a:p>
      </dsp:txBody>
      <dsp:txXfrm rot="-5400000">
        <a:off x="0" y="3380581"/>
        <a:ext cx="799154" cy="342494"/>
      </dsp:txXfrm>
    </dsp:sp>
    <dsp:sp modelId="{A3B457B8-9DDA-4B05-9A77-103633E5D4C3}">
      <dsp:nvSpPr>
        <dsp:cNvPr id="0" name=""/>
        <dsp:cNvSpPr/>
      </dsp:nvSpPr>
      <dsp:spPr>
        <a:xfrm rot="5400000">
          <a:off x="4920703" y="-1140545"/>
          <a:ext cx="742071" cy="8985170"/>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US" sz="2200" b="1" kern="1200" dirty="0">
              <a:solidFill>
                <a:schemeClr val="accent2">
                  <a:lumMod val="25000"/>
                </a:schemeClr>
              </a:solidFill>
            </a:rPr>
            <a:t>What actionable insights can be derived from the identified customer segments?</a:t>
          </a:r>
        </a:p>
      </dsp:txBody>
      <dsp:txXfrm rot="-5400000">
        <a:off x="799154" y="3017229"/>
        <a:ext cx="8948945" cy="66962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90D720-2294-4C81-9FA0-9443E9107267}">
      <dsp:nvSpPr>
        <dsp:cNvPr id="0" name=""/>
        <dsp:cNvSpPr/>
      </dsp:nvSpPr>
      <dsp:spPr>
        <a:xfrm>
          <a:off x="2394719" y="307427"/>
          <a:ext cx="4148092" cy="4148092"/>
        </a:xfrm>
        <a:prstGeom prst="pie">
          <a:avLst>
            <a:gd name="adj1" fmla="val 16200000"/>
            <a:gd name="adj2" fmla="val 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t>Data Preparation</a:t>
          </a:r>
        </a:p>
      </dsp:txBody>
      <dsp:txXfrm>
        <a:off x="4596664" y="1167169"/>
        <a:ext cx="1530843" cy="1135787"/>
      </dsp:txXfrm>
    </dsp:sp>
    <dsp:sp modelId="{E4604CF7-FEC4-45DE-89D0-FA88DEB86FD5}">
      <dsp:nvSpPr>
        <dsp:cNvPr id="0" name=""/>
        <dsp:cNvSpPr/>
      </dsp:nvSpPr>
      <dsp:spPr>
        <a:xfrm>
          <a:off x="2394719" y="446685"/>
          <a:ext cx="4148092" cy="4148092"/>
        </a:xfrm>
        <a:prstGeom prst="pie">
          <a:avLst>
            <a:gd name="adj1" fmla="val 0"/>
            <a:gd name="adj2" fmla="val 540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kern="1200" dirty="0"/>
            <a:t>Clustering</a:t>
          </a:r>
        </a:p>
      </dsp:txBody>
      <dsp:txXfrm>
        <a:off x="4596664" y="2599248"/>
        <a:ext cx="1530843" cy="1135787"/>
      </dsp:txXfrm>
    </dsp:sp>
    <dsp:sp modelId="{3B987E56-9C8F-45B1-AD21-F7A2FBC10C86}">
      <dsp:nvSpPr>
        <dsp:cNvPr id="0" name=""/>
        <dsp:cNvSpPr/>
      </dsp:nvSpPr>
      <dsp:spPr>
        <a:xfrm>
          <a:off x="2255461" y="446685"/>
          <a:ext cx="4148092" cy="4148092"/>
        </a:xfrm>
        <a:prstGeom prst="pie">
          <a:avLst>
            <a:gd name="adj1" fmla="val 5400000"/>
            <a:gd name="adj2" fmla="val 1080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kern="1200" dirty="0"/>
            <a:t>Cluster Analysis</a:t>
          </a:r>
        </a:p>
      </dsp:txBody>
      <dsp:txXfrm>
        <a:off x="2670764" y="2599248"/>
        <a:ext cx="1530843" cy="1135787"/>
      </dsp:txXfrm>
    </dsp:sp>
    <dsp:sp modelId="{36D7659B-EFB0-42C8-B3D4-07CC947E927C}">
      <dsp:nvSpPr>
        <dsp:cNvPr id="0" name=""/>
        <dsp:cNvSpPr/>
      </dsp:nvSpPr>
      <dsp:spPr>
        <a:xfrm>
          <a:off x="2255461" y="307427"/>
          <a:ext cx="4148092" cy="4148092"/>
        </a:xfrm>
        <a:prstGeom prst="pie">
          <a:avLst>
            <a:gd name="adj1" fmla="val 10800000"/>
            <a:gd name="adj2" fmla="val 1620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t>Strategy Development</a:t>
          </a:r>
        </a:p>
      </dsp:txBody>
      <dsp:txXfrm>
        <a:off x="2670764" y="1167169"/>
        <a:ext cx="1530843" cy="1135787"/>
      </dsp:txXfrm>
    </dsp:sp>
    <dsp:sp modelId="{E2AA6C7A-42F2-4D9B-9898-32F8DF3CAD46}">
      <dsp:nvSpPr>
        <dsp:cNvPr id="0" name=""/>
        <dsp:cNvSpPr/>
      </dsp:nvSpPr>
      <dsp:spPr>
        <a:xfrm>
          <a:off x="2137932" y="50641"/>
          <a:ext cx="4661665" cy="4661665"/>
        </a:xfrm>
        <a:prstGeom prst="circularArrow">
          <a:avLst>
            <a:gd name="adj1" fmla="val 5085"/>
            <a:gd name="adj2" fmla="val 327528"/>
            <a:gd name="adj3" fmla="val 21272472"/>
            <a:gd name="adj4" fmla="val 16200000"/>
            <a:gd name="adj5" fmla="val 5932"/>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9A4FFE6D-6C5B-4D72-AD0C-7DABC7AF6833}">
      <dsp:nvSpPr>
        <dsp:cNvPr id="0" name=""/>
        <dsp:cNvSpPr/>
      </dsp:nvSpPr>
      <dsp:spPr>
        <a:xfrm>
          <a:off x="2137932" y="189898"/>
          <a:ext cx="4661665" cy="4661665"/>
        </a:xfrm>
        <a:prstGeom prst="circularArrow">
          <a:avLst>
            <a:gd name="adj1" fmla="val 5085"/>
            <a:gd name="adj2" fmla="val 327528"/>
            <a:gd name="adj3" fmla="val 5072472"/>
            <a:gd name="adj4" fmla="val 0"/>
            <a:gd name="adj5" fmla="val 5932"/>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C5108320-ED39-49DC-81ED-8380EC113B0A}">
      <dsp:nvSpPr>
        <dsp:cNvPr id="0" name=""/>
        <dsp:cNvSpPr/>
      </dsp:nvSpPr>
      <dsp:spPr>
        <a:xfrm>
          <a:off x="1998675" y="189898"/>
          <a:ext cx="4661665" cy="4661665"/>
        </a:xfrm>
        <a:prstGeom prst="circularArrow">
          <a:avLst>
            <a:gd name="adj1" fmla="val 5085"/>
            <a:gd name="adj2" fmla="val 327528"/>
            <a:gd name="adj3" fmla="val 10472472"/>
            <a:gd name="adj4" fmla="val 5400000"/>
            <a:gd name="adj5" fmla="val 5932"/>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160F4F01-E655-4954-94F6-770417C7D909}">
      <dsp:nvSpPr>
        <dsp:cNvPr id="0" name=""/>
        <dsp:cNvSpPr/>
      </dsp:nvSpPr>
      <dsp:spPr>
        <a:xfrm>
          <a:off x="1998675" y="50641"/>
          <a:ext cx="4661665" cy="4661665"/>
        </a:xfrm>
        <a:prstGeom prst="circularArrow">
          <a:avLst>
            <a:gd name="adj1" fmla="val 5085"/>
            <a:gd name="adj2" fmla="val 327528"/>
            <a:gd name="adj3" fmla="val 15872472"/>
            <a:gd name="adj4" fmla="val 10800000"/>
            <a:gd name="adj5" fmla="val 5932"/>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D6763D-4521-4BAA-A9BE-1E6D60527535}">
      <dsp:nvSpPr>
        <dsp:cNvPr id="0" name=""/>
        <dsp:cNvSpPr/>
      </dsp:nvSpPr>
      <dsp:spPr>
        <a:xfrm>
          <a:off x="0" y="4527620"/>
          <a:ext cx="5370787" cy="0"/>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8E6141A-43A4-4041-86DA-784CBC9879CE}">
      <dsp:nvSpPr>
        <dsp:cNvPr id="0" name=""/>
        <dsp:cNvSpPr/>
      </dsp:nvSpPr>
      <dsp:spPr>
        <a:xfrm>
          <a:off x="1396404" y="2271676"/>
          <a:ext cx="3974382" cy="22482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195" tIns="36195" rIns="36195" bIns="36195" numCol="1" spcCol="1270" anchor="b" anchorCtr="0">
          <a:noAutofit/>
        </a:bodyPr>
        <a:lstStyle/>
        <a:p>
          <a:pPr marL="0" lvl="0" indent="0" algn="l" defTabSz="844550">
            <a:lnSpc>
              <a:spcPct val="90000"/>
            </a:lnSpc>
            <a:spcBef>
              <a:spcPct val="0"/>
            </a:spcBef>
            <a:spcAft>
              <a:spcPct val="35000"/>
            </a:spcAft>
            <a:buNone/>
          </a:pPr>
          <a:r>
            <a:rPr lang="en-US" sz="1900" b="1" kern="1200" dirty="0"/>
            <a:t>The dataset used for this project was sourced from a reputable wholesale customer data repository (UCI Machine Learning Repository, 2014). It includes records for 440 customers, detailing their annual spending on six product categories.</a:t>
          </a:r>
        </a:p>
      </dsp:txBody>
      <dsp:txXfrm>
        <a:off x="1396404" y="2271676"/>
        <a:ext cx="3974382" cy="2248247"/>
      </dsp:txXfrm>
    </dsp:sp>
    <dsp:sp modelId="{B10D460E-6F73-4715-9DD8-278CA15ED5BC}">
      <dsp:nvSpPr>
        <dsp:cNvPr id="0" name=""/>
        <dsp:cNvSpPr/>
      </dsp:nvSpPr>
      <dsp:spPr>
        <a:xfrm>
          <a:off x="0" y="2263980"/>
          <a:ext cx="1396404" cy="2263640"/>
        </a:xfrm>
        <a:prstGeom prst="round2SameRect">
          <a:avLst>
            <a:gd name="adj1" fmla="val 16670"/>
            <a:gd name="adj2" fmla="val 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1244600">
            <a:lnSpc>
              <a:spcPct val="90000"/>
            </a:lnSpc>
            <a:spcBef>
              <a:spcPct val="0"/>
            </a:spcBef>
            <a:spcAft>
              <a:spcPct val="35000"/>
            </a:spcAft>
            <a:buNone/>
          </a:pPr>
          <a:r>
            <a:rPr lang="en-US" sz="2800" b="1" kern="1200" dirty="0"/>
            <a:t>Data Source</a:t>
          </a:r>
        </a:p>
      </dsp:txBody>
      <dsp:txXfrm>
        <a:off x="68179" y="2332159"/>
        <a:ext cx="1260046" cy="2195461"/>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009657-CA91-464C-93A6-C7CDFF11FDEA}">
      <dsp:nvSpPr>
        <dsp:cNvPr id="0" name=""/>
        <dsp:cNvSpPr/>
      </dsp:nvSpPr>
      <dsp:spPr>
        <a:xfrm rot="5400000">
          <a:off x="4223472" y="96118"/>
          <a:ext cx="1420421" cy="1235766"/>
        </a:xfrm>
        <a:prstGeom prst="hexagon">
          <a:avLst>
            <a:gd name="adj" fmla="val 25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kern="1200" dirty="0"/>
            <a:t>Milk</a:t>
          </a:r>
          <a:endParaRPr lang="en-US" sz="2000" b="0" kern="1200" dirty="0"/>
        </a:p>
      </dsp:txBody>
      <dsp:txXfrm rot="-5400000">
        <a:off x="4508373" y="225140"/>
        <a:ext cx="850618" cy="977723"/>
      </dsp:txXfrm>
    </dsp:sp>
    <dsp:sp modelId="{5DF6EEAF-2247-428A-AD67-1C53C2F8FB95}">
      <dsp:nvSpPr>
        <dsp:cNvPr id="0" name=""/>
        <dsp:cNvSpPr/>
      </dsp:nvSpPr>
      <dsp:spPr>
        <a:xfrm>
          <a:off x="5589065" y="287875"/>
          <a:ext cx="1585190" cy="852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266700">
            <a:lnSpc>
              <a:spcPct val="90000"/>
            </a:lnSpc>
            <a:spcBef>
              <a:spcPct val="0"/>
            </a:spcBef>
            <a:spcAft>
              <a:spcPct val="35000"/>
            </a:spcAft>
            <a:buNone/>
          </a:pPr>
          <a:endParaRPr lang="en-US" sz="600" b="0" kern="1200" dirty="0"/>
        </a:p>
      </dsp:txBody>
      <dsp:txXfrm>
        <a:off x="5589065" y="287875"/>
        <a:ext cx="1585190" cy="852252"/>
      </dsp:txXfrm>
    </dsp:sp>
    <dsp:sp modelId="{B6B066CE-8733-4ADC-9BA5-9EF753A87D43}">
      <dsp:nvSpPr>
        <dsp:cNvPr id="0" name=""/>
        <dsp:cNvSpPr/>
      </dsp:nvSpPr>
      <dsp:spPr>
        <a:xfrm rot="5400000">
          <a:off x="2888844" y="96118"/>
          <a:ext cx="1420421" cy="1235766"/>
        </a:xfrm>
        <a:prstGeom prst="hexagon">
          <a:avLst>
            <a:gd name="adj" fmla="val 25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b="0" kern="1200" dirty="0"/>
            <a:t>Fresh</a:t>
          </a:r>
          <a:endParaRPr lang="en-US" sz="2000" b="0" kern="1200" dirty="0"/>
        </a:p>
      </dsp:txBody>
      <dsp:txXfrm rot="-5400000">
        <a:off x="3173745" y="225140"/>
        <a:ext cx="850618" cy="977723"/>
      </dsp:txXfrm>
    </dsp:sp>
    <dsp:sp modelId="{803DFC81-0DE5-4B09-9B8C-92C4B1CCC97F}">
      <dsp:nvSpPr>
        <dsp:cNvPr id="0" name=""/>
        <dsp:cNvSpPr/>
      </dsp:nvSpPr>
      <dsp:spPr>
        <a:xfrm rot="5400000">
          <a:off x="3553601" y="1301772"/>
          <a:ext cx="1420421" cy="1235766"/>
        </a:xfrm>
        <a:prstGeom prst="hexagon">
          <a:avLst>
            <a:gd name="adj" fmla="val 25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0" kern="1200" dirty="0"/>
            <a:t>Grocery</a:t>
          </a:r>
        </a:p>
      </dsp:txBody>
      <dsp:txXfrm rot="-5400000">
        <a:off x="3838502" y="1430794"/>
        <a:ext cx="850618" cy="977723"/>
      </dsp:txXfrm>
    </dsp:sp>
    <dsp:sp modelId="{4FC1A69E-A76C-46F2-BF9C-31EC71B93F08}">
      <dsp:nvSpPr>
        <dsp:cNvPr id="0" name=""/>
        <dsp:cNvSpPr/>
      </dsp:nvSpPr>
      <dsp:spPr>
        <a:xfrm>
          <a:off x="2060738" y="1493529"/>
          <a:ext cx="1534055" cy="852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r" defTabSz="1244600">
            <a:lnSpc>
              <a:spcPct val="90000"/>
            </a:lnSpc>
            <a:spcBef>
              <a:spcPct val="0"/>
            </a:spcBef>
            <a:spcAft>
              <a:spcPct val="35000"/>
            </a:spcAft>
            <a:buNone/>
          </a:pPr>
          <a:r>
            <a:rPr lang="en-US" sz="2800" b="1" kern="1200" dirty="0"/>
            <a:t>Data Types</a:t>
          </a:r>
        </a:p>
      </dsp:txBody>
      <dsp:txXfrm>
        <a:off x="2060738" y="1493529"/>
        <a:ext cx="1534055" cy="852252"/>
      </dsp:txXfrm>
    </dsp:sp>
    <dsp:sp modelId="{8FB44237-179E-4AEB-B7D1-F8AAD3325896}">
      <dsp:nvSpPr>
        <dsp:cNvPr id="0" name=""/>
        <dsp:cNvSpPr/>
      </dsp:nvSpPr>
      <dsp:spPr>
        <a:xfrm rot="5400000">
          <a:off x="4888229" y="1301772"/>
          <a:ext cx="1420421" cy="1235766"/>
        </a:xfrm>
        <a:prstGeom prst="hexagon">
          <a:avLst>
            <a:gd name="adj" fmla="val 25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b="0" kern="1200" dirty="0"/>
            <a:t>Frozen</a:t>
          </a:r>
          <a:endParaRPr lang="en-US" sz="2000" b="0" kern="1200" dirty="0"/>
        </a:p>
      </dsp:txBody>
      <dsp:txXfrm rot="-5400000">
        <a:off x="5173130" y="1430794"/>
        <a:ext cx="850618" cy="977723"/>
      </dsp:txXfrm>
    </dsp:sp>
    <dsp:sp modelId="{524DB242-93AF-4337-B019-2CB729BCC280}">
      <dsp:nvSpPr>
        <dsp:cNvPr id="0" name=""/>
        <dsp:cNvSpPr/>
      </dsp:nvSpPr>
      <dsp:spPr>
        <a:xfrm rot="5400000">
          <a:off x="4223472" y="2507426"/>
          <a:ext cx="1420421" cy="1235766"/>
        </a:xfrm>
        <a:prstGeom prst="hexagon">
          <a:avLst>
            <a:gd name="adj" fmla="val 25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0" kern="1200" dirty="0"/>
            <a:t>Channel</a:t>
          </a:r>
          <a:endParaRPr lang="en-US" sz="1600" b="0" kern="1200" dirty="0"/>
        </a:p>
      </dsp:txBody>
      <dsp:txXfrm rot="-5400000">
        <a:off x="4508373" y="2636448"/>
        <a:ext cx="850618" cy="977723"/>
      </dsp:txXfrm>
    </dsp:sp>
    <dsp:sp modelId="{40939451-66D1-43BE-AB5E-41C5B04B14A5}">
      <dsp:nvSpPr>
        <dsp:cNvPr id="0" name=""/>
        <dsp:cNvSpPr/>
      </dsp:nvSpPr>
      <dsp:spPr>
        <a:xfrm>
          <a:off x="5589065" y="2699182"/>
          <a:ext cx="1585190" cy="8522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266700">
            <a:lnSpc>
              <a:spcPct val="90000"/>
            </a:lnSpc>
            <a:spcBef>
              <a:spcPct val="0"/>
            </a:spcBef>
            <a:spcAft>
              <a:spcPct val="35000"/>
            </a:spcAft>
            <a:buNone/>
          </a:pPr>
          <a:endParaRPr lang="en-US" sz="600" b="0" kern="1200" dirty="0"/>
        </a:p>
      </dsp:txBody>
      <dsp:txXfrm>
        <a:off x="5589065" y="2699182"/>
        <a:ext cx="1585190" cy="852252"/>
      </dsp:txXfrm>
    </dsp:sp>
    <dsp:sp modelId="{81B628B8-09F5-459D-B8AD-DB98604976B7}">
      <dsp:nvSpPr>
        <dsp:cNvPr id="0" name=""/>
        <dsp:cNvSpPr/>
      </dsp:nvSpPr>
      <dsp:spPr>
        <a:xfrm rot="5400000">
          <a:off x="2888844" y="2507426"/>
          <a:ext cx="1420421" cy="1235766"/>
        </a:xfrm>
        <a:prstGeom prst="hexagon">
          <a:avLst>
            <a:gd name="adj" fmla="val 25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US" sz="1200" b="0" kern="1200" dirty="0"/>
            <a:t>Detergents</a:t>
          </a:r>
          <a:endParaRPr lang="en-US" sz="1800" b="0" kern="1200" dirty="0"/>
        </a:p>
      </dsp:txBody>
      <dsp:txXfrm rot="-5400000">
        <a:off x="3173745" y="2636448"/>
        <a:ext cx="850618" cy="977723"/>
      </dsp:txXfrm>
    </dsp:sp>
    <dsp:sp modelId="{5E094991-87F0-4DA2-B4BD-6FB37913AB20}">
      <dsp:nvSpPr>
        <dsp:cNvPr id="0" name=""/>
        <dsp:cNvSpPr/>
      </dsp:nvSpPr>
      <dsp:spPr>
        <a:xfrm rot="5400000">
          <a:off x="3553601" y="3713079"/>
          <a:ext cx="1420421" cy="1235766"/>
        </a:xfrm>
        <a:prstGeom prst="hexagon">
          <a:avLst>
            <a:gd name="adj" fmla="val 25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0" kern="1200" dirty="0"/>
            <a:t>Delicatessen</a:t>
          </a:r>
          <a:endParaRPr lang="en-US" sz="500" b="0" kern="1200" dirty="0"/>
        </a:p>
      </dsp:txBody>
      <dsp:txXfrm rot="-5400000">
        <a:off x="3838502" y="3842101"/>
        <a:ext cx="850618" cy="977723"/>
      </dsp:txXfrm>
    </dsp:sp>
    <dsp:sp modelId="{8906C022-C8A6-46D7-B6CA-F6C016683D76}">
      <dsp:nvSpPr>
        <dsp:cNvPr id="0" name=""/>
        <dsp:cNvSpPr/>
      </dsp:nvSpPr>
      <dsp:spPr>
        <a:xfrm>
          <a:off x="2060738" y="3904836"/>
          <a:ext cx="1534055" cy="852252"/>
        </a:xfrm>
        <a:prstGeom prst="rect">
          <a:avLst/>
        </a:prstGeom>
        <a:noFill/>
        <a:ln>
          <a:noFill/>
        </a:ln>
        <a:effectLst/>
      </dsp:spPr>
      <dsp:style>
        <a:lnRef idx="0">
          <a:scrgbClr r="0" g="0" b="0"/>
        </a:lnRef>
        <a:fillRef idx="0">
          <a:scrgbClr r="0" g="0" b="0"/>
        </a:fillRef>
        <a:effectRef idx="0">
          <a:scrgbClr r="0" g="0" b="0"/>
        </a:effectRef>
        <a:fontRef idx="minor"/>
      </dsp:style>
    </dsp:sp>
    <dsp:sp modelId="{303D31FA-5B65-426B-B4B4-9C363CC1DAE4}">
      <dsp:nvSpPr>
        <dsp:cNvPr id="0" name=""/>
        <dsp:cNvSpPr/>
      </dsp:nvSpPr>
      <dsp:spPr>
        <a:xfrm rot="5400000">
          <a:off x="4888229" y="3713079"/>
          <a:ext cx="1420421" cy="1235766"/>
        </a:xfrm>
        <a:prstGeom prst="hexagon">
          <a:avLst>
            <a:gd name="adj" fmla="val 25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0" kern="1200" dirty="0"/>
            <a:t>Region</a:t>
          </a:r>
        </a:p>
      </dsp:txBody>
      <dsp:txXfrm rot="-5400000">
        <a:off x="5173130" y="3842101"/>
        <a:ext cx="850618" cy="977723"/>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90E13A-F75B-46D5-A436-94614C499A21}">
      <dsp:nvSpPr>
        <dsp:cNvPr id="0" name=""/>
        <dsp:cNvSpPr/>
      </dsp:nvSpPr>
      <dsp:spPr>
        <a:xfrm>
          <a:off x="0" y="0"/>
          <a:ext cx="7953340" cy="1085613"/>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dirty="0"/>
            <a:t>Removed irrelevant features, scaled data, and applied dimensionality reduction. Ensured data was suitable for clustering and analysis.</a:t>
          </a:r>
        </a:p>
      </dsp:txBody>
      <dsp:txXfrm>
        <a:off x="31797" y="31797"/>
        <a:ext cx="6690143" cy="1022019"/>
      </dsp:txXfrm>
    </dsp:sp>
    <dsp:sp modelId="{D692D3E3-4237-4EBF-B077-D8A93B2B0D35}">
      <dsp:nvSpPr>
        <dsp:cNvPr id="0" name=""/>
        <dsp:cNvSpPr/>
      </dsp:nvSpPr>
      <dsp:spPr>
        <a:xfrm>
          <a:off x="666092" y="1282997"/>
          <a:ext cx="7953340" cy="1085613"/>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dirty="0"/>
            <a:t>Examined customer segments from different clustering algorithms. Compared segmentation patterns across multiple methods.</a:t>
          </a:r>
        </a:p>
      </dsp:txBody>
      <dsp:txXfrm>
        <a:off x="697889" y="1314794"/>
        <a:ext cx="6518005" cy="1022019"/>
      </dsp:txXfrm>
    </dsp:sp>
    <dsp:sp modelId="{5FDD72A5-CD3E-4761-9D5C-E714703A01AD}">
      <dsp:nvSpPr>
        <dsp:cNvPr id="0" name=""/>
        <dsp:cNvSpPr/>
      </dsp:nvSpPr>
      <dsp:spPr>
        <a:xfrm>
          <a:off x="1322242" y="2565995"/>
          <a:ext cx="7953340" cy="1085613"/>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dirty="0"/>
            <a:t>Investigated customer spending behaviors within K-Means clusters. Identified distinct segment preferences and tendencies.</a:t>
          </a:r>
        </a:p>
      </dsp:txBody>
      <dsp:txXfrm>
        <a:off x="1354039" y="2597792"/>
        <a:ext cx="6527946" cy="1022019"/>
      </dsp:txXfrm>
    </dsp:sp>
    <dsp:sp modelId="{9A8C9CC1-D178-4FE7-BD1C-C66F2658DBD4}">
      <dsp:nvSpPr>
        <dsp:cNvPr id="0" name=""/>
        <dsp:cNvSpPr/>
      </dsp:nvSpPr>
      <dsp:spPr>
        <a:xfrm>
          <a:off x="1988334" y="3848992"/>
          <a:ext cx="7953340" cy="1085613"/>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dirty="0"/>
            <a:t>Analyzed spending patterns in hierarchical clusters. Compared with K-Means results for deeper insights.</a:t>
          </a:r>
        </a:p>
      </dsp:txBody>
      <dsp:txXfrm>
        <a:off x="2020131" y="3880789"/>
        <a:ext cx="6518005" cy="1022019"/>
      </dsp:txXfrm>
    </dsp:sp>
    <dsp:sp modelId="{A241D027-A6F5-4D96-BFF2-2843B954A9EF}">
      <dsp:nvSpPr>
        <dsp:cNvPr id="0" name=""/>
        <dsp:cNvSpPr/>
      </dsp:nvSpPr>
      <dsp:spPr>
        <a:xfrm>
          <a:off x="7247691" y="831481"/>
          <a:ext cx="705648" cy="70564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b="1" kern="1200"/>
        </a:p>
      </dsp:txBody>
      <dsp:txXfrm>
        <a:off x="7406462" y="831481"/>
        <a:ext cx="388106" cy="531000"/>
      </dsp:txXfrm>
    </dsp:sp>
    <dsp:sp modelId="{0CB1ED98-518A-4F21-B2C7-4D4899946F1A}">
      <dsp:nvSpPr>
        <dsp:cNvPr id="0" name=""/>
        <dsp:cNvSpPr/>
      </dsp:nvSpPr>
      <dsp:spPr>
        <a:xfrm>
          <a:off x="7913783" y="2114478"/>
          <a:ext cx="705648" cy="70564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b="1" kern="1200"/>
        </a:p>
      </dsp:txBody>
      <dsp:txXfrm>
        <a:off x="8072554" y="2114478"/>
        <a:ext cx="388106" cy="531000"/>
      </dsp:txXfrm>
    </dsp:sp>
    <dsp:sp modelId="{222BF875-FCBF-41C2-8768-887451BE0EC1}">
      <dsp:nvSpPr>
        <dsp:cNvPr id="0" name=""/>
        <dsp:cNvSpPr/>
      </dsp:nvSpPr>
      <dsp:spPr>
        <a:xfrm>
          <a:off x="8569934" y="3397476"/>
          <a:ext cx="705648" cy="70564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endParaRPr lang="en-US" sz="3200" b="1" kern="1200"/>
        </a:p>
      </dsp:txBody>
      <dsp:txXfrm>
        <a:off x="8728705" y="3397476"/>
        <a:ext cx="388106" cy="53100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355833-D7F1-4340-94BB-4FE2F5FCD48C}">
      <dsp:nvSpPr>
        <dsp:cNvPr id="0" name=""/>
        <dsp:cNvSpPr/>
      </dsp:nvSpPr>
      <dsp:spPr>
        <a:xfrm>
          <a:off x="0" y="0"/>
          <a:ext cx="8418798" cy="1414166"/>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1" kern="1200" dirty="0"/>
            <a:t>Evaluated Gaussian Mixture clusters and their ability to capture spending trends. Assessed effectiveness in modeling data distributions.</a:t>
          </a:r>
        </a:p>
      </dsp:txBody>
      <dsp:txXfrm>
        <a:off x="41420" y="41420"/>
        <a:ext cx="6892801" cy="1331326"/>
      </dsp:txXfrm>
    </dsp:sp>
    <dsp:sp modelId="{8AC24004-43F8-4442-8616-8AEA3FCF96BC}">
      <dsp:nvSpPr>
        <dsp:cNvPr id="0" name=""/>
        <dsp:cNvSpPr/>
      </dsp:nvSpPr>
      <dsp:spPr>
        <a:xfrm>
          <a:off x="742835" y="1649861"/>
          <a:ext cx="8418798" cy="1414166"/>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1" kern="1200" dirty="0"/>
            <a:t>Analyzed density-based clusters and identified outliers. Explored implications of outliers for business decision-making.</a:t>
          </a:r>
        </a:p>
      </dsp:txBody>
      <dsp:txXfrm>
        <a:off x="784255" y="1691281"/>
        <a:ext cx="6673915" cy="1331326"/>
      </dsp:txXfrm>
    </dsp:sp>
    <dsp:sp modelId="{37327020-C93F-4B4B-9CAB-A152B94D24A4}">
      <dsp:nvSpPr>
        <dsp:cNvPr id="0" name=""/>
        <dsp:cNvSpPr/>
      </dsp:nvSpPr>
      <dsp:spPr>
        <a:xfrm>
          <a:off x="1485670" y="3299722"/>
          <a:ext cx="8418798" cy="1414166"/>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1" kern="1200" dirty="0"/>
            <a:t>Identified key customer trends and segments. Provided recommendations for targeted marketing and resource allocation.</a:t>
          </a:r>
        </a:p>
      </dsp:txBody>
      <dsp:txXfrm>
        <a:off x="1527090" y="3341142"/>
        <a:ext cx="6673915" cy="1331326"/>
      </dsp:txXfrm>
    </dsp:sp>
    <dsp:sp modelId="{7B23AFA2-AC19-4E29-B4E4-D828771D7099}">
      <dsp:nvSpPr>
        <dsp:cNvPr id="0" name=""/>
        <dsp:cNvSpPr/>
      </dsp:nvSpPr>
      <dsp:spPr>
        <a:xfrm>
          <a:off x="7499590" y="1072409"/>
          <a:ext cx="919208" cy="91920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b="1" kern="1200"/>
        </a:p>
      </dsp:txBody>
      <dsp:txXfrm>
        <a:off x="7706412" y="1072409"/>
        <a:ext cx="505564" cy="691704"/>
      </dsp:txXfrm>
    </dsp:sp>
    <dsp:sp modelId="{25486900-1DAF-403B-AA43-4148AC0855B7}">
      <dsp:nvSpPr>
        <dsp:cNvPr id="0" name=""/>
        <dsp:cNvSpPr/>
      </dsp:nvSpPr>
      <dsp:spPr>
        <a:xfrm>
          <a:off x="8242425" y="2712843"/>
          <a:ext cx="919208" cy="91920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b="1" kern="1200"/>
        </a:p>
      </dsp:txBody>
      <dsp:txXfrm>
        <a:off x="8449247" y="2712843"/>
        <a:ext cx="505564" cy="691704"/>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E87E94-8CCC-4407-A901-9AB9E9EAE50D}">
      <dsp:nvSpPr>
        <dsp:cNvPr id="0" name=""/>
        <dsp:cNvSpPr/>
      </dsp:nvSpPr>
      <dsp:spPr>
        <a:xfrm>
          <a:off x="0" y="360782"/>
          <a:ext cx="9801772" cy="1134000"/>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0726" tIns="333248" rIns="760726" bIns="113792" numCol="1" spcCol="1270" anchor="t" anchorCtr="0">
          <a:noAutofit/>
        </a:bodyPr>
        <a:lstStyle/>
        <a:p>
          <a:pPr marL="171450" lvl="1" indent="-171450" algn="l" defTabSz="711200">
            <a:lnSpc>
              <a:spcPct val="90000"/>
            </a:lnSpc>
            <a:spcBef>
              <a:spcPct val="0"/>
            </a:spcBef>
            <a:spcAft>
              <a:spcPct val="15000"/>
            </a:spcAft>
            <a:buChar char="•"/>
          </a:pPr>
          <a:r>
            <a:rPr lang="en-US" sz="1600" b="1" kern="1200" dirty="0"/>
            <a:t>The experiment confirmed that distinct clusters exist within the dataset, each with unique spending patterns. The clustering algorithm successfully identified four distinct customer segments, validating the hypothesis </a:t>
          </a:r>
        </a:p>
      </dsp:txBody>
      <dsp:txXfrm>
        <a:off x="0" y="360782"/>
        <a:ext cx="9801772" cy="1134000"/>
      </dsp:txXfrm>
    </dsp:sp>
    <dsp:sp modelId="{684F3779-D141-4884-A3A5-82FEBBBB1792}">
      <dsp:nvSpPr>
        <dsp:cNvPr id="0" name=""/>
        <dsp:cNvSpPr/>
      </dsp:nvSpPr>
      <dsp:spPr>
        <a:xfrm>
          <a:off x="490088" y="124622"/>
          <a:ext cx="3082892" cy="472320"/>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59339" tIns="0" rIns="259339" bIns="0" numCol="1" spcCol="1270" anchor="ctr" anchorCtr="0">
          <a:noAutofit/>
        </a:bodyPr>
        <a:lstStyle/>
        <a:p>
          <a:pPr marL="0" lvl="0" indent="0" algn="l" defTabSz="711200">
            <a:lnSpc>
              <a:spcPct val="90000"/>
            </a:lnSpc>
            <a:spcBef>
              <a:spcPct val="0"/>
            </a:spcBef>
            <a:spcAft>
              <a:spcPct val="35000"/>
            </a:spcAft>
            <a:buNone/>
          </a:pPr>
          <a:r>
            <a:rPr lang="en-US" sz="1600" b="1" kern="1200" dirty="0"/>
            <a:t>Hypothesis -1 </a:t>
          </a:r>
        </a:p>
      </dsp:txBody>
      <dsp:txXfrm>
        <a:off x="513145" y="147679"/>
        <a:ext cx="3036778" cy="426206"/>
      </dsp:txXfrm>
    </dsp:sp>
    <dsp:sp modelId="{36FB650A-AEE3-4297-AFAE-5469E605EC25}">
      <dsp:nvSpPr>
        <dsp:cNvPr id="0" name=""/>
        <dsp:cNvSpPr/>
      </dsp:nvSpPr>
      <dsp:spPr>
        <a:xfrm>
          <a:off x="0" y="1817342"/>
          <a:ext cx="9801772" cy="1360800"/>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0726" tIns="333248" rIns="760726" bIns="113792" numCol="1" spcCol="1270" anchor="t" anchorCtr="0">
          <a:noAutofit/>
        </a:bodyPr>
        <a:lstStyle/>
        <a:p>
          <a:pPr marL="171450" lvl="1" indent="-171450" algn="l" defTabSz="711200">
            <a:lnSpc>
              <a:spcPct val="90000"/>
            </a:lnSpc>
            <a:spcBef>
              <a:spcPct val="0"/>
            </a:spcBef>
            <a:spcAft>
              <a:spcPct val="15000"/>
            </a:spcAft>
            <a:buChar char="•"/>
          </a:pPr>
          <a:r>
            <a:rPr lang="en-US" sz="1600" b="1" kern="1200" dirty="0"/>
            <a:t>Each identified cluster was characterized by specific spending patterns, aligning with the hypothesis. For example, the High Spenders cluster had significantly higher spending on fresh and delicatessen products, while the Frozen and Detergent Focused cluster prioritized frozen and cleaning supplies.</a:t>
          </a:r>
        </a:p>
      </dsp:txBody>
      <dsp:txXfrm>
        <a:off x="0" y="1817342"/>
        <a:ext cx="9801772" cy="1360800"/>
      </dsp:txXfrm>
    </dsp:sp>
    <dsp:sp modelId="{9807C70B-112E-475D-B93A-BE815E31BAD0}">
      <dsp:nvSpPr>
        <dsp:cNvPr id="0" name=""/>
        <dsp:cNvSpPr/>
      </dsp:nvSpPr>
      <dsp:spPr>
        <a:xfrm>
          <a:off x="490088" y="1581182"/>
          <a:ext cx="2863881" cy="472320"/>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59339" tIns="0" rIns="259339" bIns="0" numCol="1" spcCol="1270" anchor="ctr" anchorCtr="0">
          <a:noAutofit/>
        </a:bodyPr>
        <a:lstStyle/>
        <a:p>
          <a:pPr marL="0" lvl="0" indent="0" algn="l" defTabSz="711200">
            <a:lnSpc>
              <a:spcPct val="90000"/>
            </a:lnSpc>
            <a:spcBef>
              <a:spcPct val="0"/>
            </a:spcBef>
            <a:spcAft>
              <a:spcPct val="35000"/>
            </a:spcAft>
            <a:buNone/>
          </a:pPr>
          <a:r>
            <a:rPr lang="en-US" sz="1600" b="1" kern="1200" dirty="0"/>
            <a:t>Hypothesis - 2</a:t>
          </a:r>
        </a:p>
      </dsp:txBody>
      <dsp:txXfrm>
        <a:off x="513145" y="1604239"/>
        <a:ext cx="2817767" cy="426206"/>
      </dsp:txXfrm>
    </dsp:sp>
    <dsp:sp modelId="{01174829-2D58-4757-B44A-7DA3D2DF46F5}">
      <dsp:nvSpPr>
        <dsp:cNvPr id="0" name=""/>
        <dsp:cNvSpPr/>
      </dsp:nvSpPr>
      <dsp:spPr>
        <a:xfrm>
          <a:off x="0" y="3500702"/>
          <a:ext cx="9801772" cy="1134000"/>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0726" tIns="333248" rIns="760726" bIns="113792" numCol="1" spcCol="1270" anchor="t" anchorCtr="0">
          <a:noAutofit/>
        </a:bodyPr>
        <a:lstStyle/>
        <a:p>
          <a:pPr marL="171450" lvl="1" indent="-171450" algn="l" defTabSz="711200">
            <a:lnSpc>
              <a:spcPct val="90000"/>
            </a:lnSpc>
            <a:spcBef>
              <a:spcPct val="0"/>
            </a:spcBef>
            <a:spcAft>
              <a:spcPct val="15000"/>
            </a:spcAft>
            <a:buChar char="•"/>
          </a:pPr>
          <a:r>
            <a:rPr lang="en-US" sz="1600" b="1" kern="1200" dirty="0"/>
            <a:t>Based on the characteristics of each cluster, tailored strategies were proposed to enhance customer experience. These strategies included personalized marketing, targeted promotions, and customized product recommendations</a:t>
          </a:r>
        </a:p>
      </dsp:txBody>
      <dsp:txXfrm>
        <a:off x="0" y="3500702"/>
        <a:ext cx="9801772" cy="1134000"/>
      </dsp:txXfrm>
    </dsp:sp>
    <dsp:sp modelId="{0CF666EF-1E6B-4D2B-9E60-7E2232695783}">
      <dsp:nvSpPr>
        <dsp:cNvPr id="0" name=""/>
        <dsp:cNvSpPr/>
      </dsp:nvSpPr>
      <dsp:spPr>
        <a:xfrm>
          <a:off x="490088" y="3264542"/>
          <a:ext cx="2822782" cy="472320"/>
        </a:xfrm>
        <a:prstGeom prst="round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59339" tIns="0" rIns="259339" bIns="0" numCol="1" spcCol="1270" anchor="ctr" anchorCtr="0">
          <a:noAutofit/>
        </a:bodyPr>
        <a:lstStyle/>
        <a:p>
          <a:pPr marL="0" lvl="0" indent="0" algn="l" defTabSz="711200">
            <a:lnSpc>
              <a:spcPct val="90000"/>
            </a:lnSpc>
            <a:spcBef>
              <a:spcPct val="0"/>
            </a:spcBef>
            <a:spcAft>
              <a:spcPct val="35000"/>
            </a:spcAft>
            <a:buNone/>
          </a:pPr>
          <a:r>
            <a:rPr lang="en-US" sz="1600" b="1" kern="1200" dirty="0"/>
            <a:t>Hypothesis - 3</a:t>
          </a:r>
        </a:p>
      </dsp:txBody>
      <dsp:txXfrm>
        <a:off x="513145" y="3287599"/>
        <a:ext cx="2776668" cy="42620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F0BA58-98E4-4D0D-B3E6-F25BE2349A54}">
      <dsp:nvSpPr>
        <dsp:cNvPr id="0" name=""/>
        <dsp:cNvSpPr/>
      </dsp:nvSpPr>
      <dsp:spPr>
        <a:xfrm>
          <a:off x="4219553" y="473"/>
          <a:ext cx="6329329" cy="1846366"/>
        </a:xfrm>
        <a:prstGeom prst="rightArrow">
          <a:avLst>
            <a:gd name="adj1" fmla="val 75000"/>
            <a:gd name="adj2" fmla="val 50000"/>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0795" tIns="10795" rIns="10795" bIns="10795" numCol="1" spcCol="1270" anchor="t" anchorCtr="0">
          <a:noAutofit/>
        </a:bodyPr>
        <a:lstStyle/>
        <a:p>
          <a:pPr marL="171450" lvl="1" indent="-171450" algn="l" defTabSz="755650">
            <a:lnSpc>
              <a:spcPct val="90000"/>
            </a:lnSpc>
            <a:spcBef>
              <a:spcPct val="0"/>
            </a:spcBef>
            <a:spcAft>
              <a:spcPct val="15000"/>
            </a:spcAft>
            <a:buChar char="•"/>
          </a:pPr>
          <a:r>
            <a:rPr lang="en-US" sz="1700" b="1" kern="1200" dirty="0"/>
            <a:t>Strategy</a:t>
          </a:r>
          <a:r>
            <a:rPr lang="en-US" sz="1700" kern="1200" dirty="0"/>
            <a:t>: Offer premium loyalty programs, exclusive deals on high-quality products, and personalized services.</a:t>
          </a:r>
        </a:p>
        <a:p>
          <a:pPr marL="171450" lvl="1" indent="-171450" algn="l" defTabSz="755650">
            <a:lnSpc>
              <a:spcPct val="90000"/>
            </a:lnSpc>
            <a:spcBef>
              <a:spcPct val="0"/>
            </a:spcBef>
            <a:spcAft>
              <a:spcPct val="15000"/>
            </a:spcAft>
            <a:buChar char="•"/>
          </a:pPr>
          <a:endParaRPr lang="en-US" sz="1700" kern="1200" dirty="0"/>
        </a:p>
        <a:p>
          <a:pPr marL="171450" lvl="1" indent="-171450" algn="l" defTabSz="755650">
            <a:lnSpc>
              <a:spcPct val="90000"/>
            </a:lnSpc>
            <a:spcBef>
              <a:spcPct val="0"/>
            </a:spcBef>
            <a:spcAft>
              <a:spcPct val="15000"/>
            </a:spcAft>
            <a:buChar char="•"/>
          </a:pPr>
          <a:r>
            <a:rPr lang="en-US" sz="1700" b="1" kern="1200" dirty="0"/>
            <a:t>Expected Outcome:</a:t>
          </a:r>
          <a:r>
            <a:rPr lang="en-US" sz="1700" kern="1200" dirty="0"/>
            <a:t> Increased customer retention and higher average spend per customer.</a:t>
          </a:r>
        </a:p>
      </dsp:txBody>
      <dsp:txXfrm>
        <a:off x="4219553" y="231269"/>
        <a:ext cx="5636942" cy="1384774"/>
      </dsp:txXfrm>
    </dsp:sp>
    <dsp:sp modelId="{4DBB40C7-4473-46F4-B327-F6A6D7EC7E78}">
      <dsp:nvSpPr>
        <dsp:cNvPr id="0" name=""/>
        <dsp:cNvSpPr/>
      </dsp:nvSpPr>
      <dsp:spPr>
        <a:xfrm>
          <a:off x="0" y="473"/>
          <a:ext cx="4219553" cy="1846366"/>
        </a:xfrm>
        <a:prstGeom prst="round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7160" tIns="68580" rIns="137160" bIns="68580" numCol="1" spcCol="1270" anchor="ctr" anchorCtr="0">
          <a:noAutofit/>
        </a:bodyPr>
        <a:lstStyle/>
        <a:p>
          <a:pPr marL="0" lvl="0" indent="0" algn="ctr" defTabSz="1600200">
            <a:lnSpc>
              <a:spcPct val="90000"/>
            </a:lnSpc>
            <a:spcBef>
              <a:spcPct val="0"/>
            </a:spcBef>
            <a:spcAft>
              <a:spcPct val="35000"/>
            </a:spcAft>
            <a:buNone/>
          </a:pPr>
          <a:r>
            <a:rPr lang="en-US" sz="3600" b="1" kern="1200" dirty="0"/>
            <a:t>High Spenders</a:t>
          </a:r>
        </a:p>
      </dsp:txBody>
      <dsp:txXfrm>
        <a:off x="90132" y="90605"/>
        <a:ext cx="4039289" cy="1666102"/>
      </dsp:txXfrm>
    </dsp:sp>
    <dsp:sp modelId="{AE13B6D6-9688-455B-BF4A-6FFE6C1CD24E}">
      <dsp:nvSpPr>
        <dsp:cNvPr id="0" name=""/>
        <dsp:cNvSpPr/>
      </dsp:nvSpPr>
      <dsp:spPr>
        <a:xfrm>
          <a:off x="4219553" y="2031476"/>
          <a:ext cx="6329329" cy="1846366"/>
        </a:xfrm>
        <a:prstGeom prst="rightArrow">
          <a:avLst>
            <a:gd name="adj1" fmla="val 75000"/>
            <a:gd name="adj2" fmla="val 50000"/>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0795" tIns="10795" rIns="10795" bIns="10795" numCol="1" spcCol="1270" anchor="t" anchorCtr="0">
          <a:noAutofit/>
        </a:bodyPr>
        <a:lstStyle/>
        <a:p>
          <a:pPr marL="171450" lvl="1" indent="-171450" algn="l" defTabSz="755650">
            <a:lnSpc>
              <a:spcPct val="90000"/>
            </a:lnSpc>
            <a:spcBef>
              <a:spcPct val="0"/>
            </a:spcBef>
            <a:spcAft>
              <a:spcPct val="15000"/>
            </a:spcAft>
            <a:buChar char="•"/>
          </a:pPr>
          <a:r>
            <a:rPr lang="en-US" sz="1700" b="1" kern="1200" dirty="0"/>
            <a:t>Strategy:</a:t>
          </a:r>
          <a:r>
            <a:rPr lang="en-US" sz="1700" kern="1200" dirty="0"/>
            <a:t> Focus on value-for-money promotions, discount programs, and bulk purchase options.</a:t>
          </a:r>
        </a:p>
        <a:p>
          <a:pPr marL="171450" lvl="1" indent="-171450" algn="l" defTabSz="755650">
            <a:lnSpc>
              <a:spcPct val="90000"/>
            </a:lnSpc>
            <a:spcBef>
              <a:spcPct val="0"/>
            </a:spcBef>
            <a:spcAft>
              <a:spcPct val="15000"/>
            </a:spcAft>
            <a:buChar char="•"/>
          </a:pPr>
          <a:endParaRPr lang="en-US" sz="1700" kern="1200" dirty="0"/>
        </a:p>
        <a:p>
          <a:pPr marL="171450" lvl="1" indent="-171450" algn="l" defTabSz="755650">
            <a:lnSpc>
              <a:spcPct val="90000"/>
            </a:lnSpc>
            <a:spcBef>
              <a:spcPct val="0"/>
            </a:spcBef>
            <a:spcAft>
              <a:spcPct val="15000"/>
            </a:spcAft>
            <a:buChar char="•"/>
          </a:pPr>
          <a:r>
            <a:rPr lang="en-US" sz="1700" b="1" kern="1200" dirty="0"/>
            <a:t>Expected Outcome:</a:t>
          </a:r>
          <a:r>
            <a:rPr lang="en-US" sz="1700" kern="1200" dirty="0"/>
            <a:t> Enhanced value perception and increased purchase frequency.</a:t>
          </a:r>
        </a:p>
      </dsp:txBody>
      <dsp:txXfrm>
        <a:off x="4219553" y="2262272"/>
        <a:ext cx="5636942" cy="1384774"/>
      </dsp:txXfrm>
    </dsp:sp>
    <dsp:sp modelId="{F3C08226-9100-4D95-BB39-77CA38D9BD21}">
      <dsp:nvSpPr>
        <dsp:cNvPr id="0" name=""/>
        <dsp:cNvSpPr/>
      </dsp:nvSpPr>
      <dsp:spPr>
        <a:xfrm>
          <a:off x="0" y="2031476"/>
          <a:ext cx="4219553" cy="1846366"/>
        </a:xfrm>
        <a:prstGeom prst="round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7160" tIns="68580" rIns="137160" bIns="68580" numCol="1" spcCol="1270" anchor="ctr" anchorCtr="0">
          <a:noAutofit/>
        </a:bodyPr>
        <a:lstStyle/>
        <a:p>
          <a:pPr marL="0" lvl="0" indent="0" algn="ctr" defTabSz="1600200">
            <a:lnSpc>
              <a:spcPct val="90000"/>
            </a:lnSpc>
            <a:spcBef>
              <a:spcPct val="0"/>
            </a:spcBef>
            <a:spcAft>
              <a:spcPct val="35000"/>
            </a:spcAft>
            <a:buNone/>
          </a:pPr>
          <a:r>
            <a:rPr lang="en-US" sz="3600" b="1" kern="1200" dirty="0"/>
            <a:t>Budget-Conscious Shoppers</a:t>
          </a:r>
          <a:endParaRPr lang="en-US" sz="3600" kern="1200" dirty="0"/>
        </a:p>
      </dsp:txBody>
      <dsp:txXfrm>
        <a:off x="90132" y="2121608"/>
        <a:ext cx="4039289" cy="1666102"/>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F0BA58-98E4-4D0D-B3E6-F25BE2349A54}">
      <dsp:nvSpPr>
        <dsp:cNvPr id="0" name=""/>
        <dsp:cNvSpPr/>
      </dsp:nvSpPr>
      <dsp:spPr>
        <a:xfrm>
          <a:off x="4219553" y="473"/>
          <a:ext cx="6329329" cy="1846366"/>
        </a:xfrm>
        <a:prstGeom prst="rightArrow">
          <a:avLst>
            <a:gd name="adj1" fmla="val 75000"/>
            <a:gd name="adj2" fmla="val 50000"/>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0795" tIns="10795" rIns="10795" bIns="10795" numCol="1" spcCol="1270" anchor="t" anchorCtr="0">
          <a:noAutofit/>
        </a:bodyPr>
        <a:lstStyle/>
        <a:p>
          <a:pPr marL="171450" lvl="1" indent="-171450" algn="l" defTabSz="755650">
            <a:lnSpc>
              <a:spcPct val="90000"/>
            </a:lnSpc>
            <a:spcBef>
              <a:spcPct val="0"/>
            </a:spcBef>
            <a:spcAft>
              <a:spcPct val="15000"/>
            </a:spcAft>
            <a:buChar char="•"/>
          </a:pPr>
          <a:r>
            <a:rPr lang="en-US" sz="1700" b="1" kern="1200" dirty="0"/>
            <a:t>Strategy:</a:t>
          </a:r>
          <a:r>
            <a:rPr lang="en-US" sz="1700" kern="1200" dirty="0"/>
            <a:t> Provide balanced promotional offers across all product categories, and highlight versatility and variety.</a:t>
          </a:r>
        </a:p>
        <a:p>
          <a:pPr marL="171450" lvl="1" indent="-171450" algn="l" defTabSz="755650">
            <a:lnSpc>
              <a:spcPct val="90000"/>
            </a:lnSpc>
            <a:spcBef>
              <a:spcPct val="0"/>
            </a:spcBef>
            <a:spcAft>
              <a:spcPct val="15000"/>
            </a:spcAft>
            <a:buChar char="•"/>
          </a:pPr>
          <a:endParaRPr lang="en-US" sz="1700" kern="1200" dirty="0"/>
        </a:p>
        <a:p>
          <a:pPr marL="171450" lvl="1" indent="-171450" algn="l" defTabSz="755650">
            <a:lnSpc>
              <a:spcPct val="90000"/>
            </a:lnSpc>
            <a:spcBef>
              <a:spcPct val="0"/>
            </a:spcBef>
            <a:spcAft>
              <a:spcPct val="15000"/>
            </a:spcAft>
            <a:buChar char="•"/>
          </a:pPr>
          <a:r>
            <a:rPr lang="en-US" sz="1700" b="1" kern="1200" dirty="0"/>
            <a:t>Expected Outcome:</a:t>
          </a:r>
          <a:r>
            <a:rPr lang="en-US" sz="1700" kern="1200" dirty="0"/>
            <a:t> Strengthened overall customer relationship and balanced sales growth.</a:t>
          </a:r>
        </a:p>
      </dsp:txBody>
      <dsp:txXfrm>
        <a:off x="4219553" y="231269"/>
        <a:ext cx="5636942" cy="1384774"/>
      </dsp:txXfrm>
    </dsp:sp>
    <dsp:sp modelId="{4DBB40C7-4473-46F4-B327-F6A6D7EC7E78}">
      <dsp:nvSpPr>
        <dsp:cNvPr id="0" name=""/>
        <dsp:cNvSpPr/>
      </dsp:nvSpPr>
      <dsp:spPr>
        <a:xfrm>
          <a:off x="0" y="473"/>
          <a:ext cx="4219553" cy="1846366"/>
        </a:xfrm>
        <a:prstGeom prst="round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7160" tIns="68580" rIns="137160" bIns="68580" numCol="1" spcCol="1270" anchor="ctr" anchorCtr="0">
          <a:noAutofit/>
        </a:bodyPr>
        <a:lstStyle/>
        <a:p>
          <a:pPr marL="0" lvl="0" indent="0" algn="ctr" defTabSz="1600200">
            <a:lnSpc>
              <a:spcPct val="90000"/>
            </a:lnSpc>
            <a:spcBef>
              <a:spcPct val="0"/>
            </a:spcBef>
            <a:spcAft>
              <a:spcPct val="35000"/>
            </a:spcAft>
            <a:buNone/>
          </a:pPr>
          <a:r>
            <a:rPr lang="en-US" sz="3600" b="1" kern="1200" dirty="0"/>
            <a:t>Balanced Buyers</a:t>
          </a:r>
          <a:endParaRPr lang="en-US" sz="3600" b="0" kern="1200" dirty="0"/>
        </a:p>
      </dsp:txBody>
      <dsp:txXfrm>
        <a:off x="90132" y="90605"/>
        <a:ext cx="4039289" cy="1666102"/>
      </dsp:txXfrm>
    </dsp:sp>
    <dsp:sp modelId="{AE13B6D6-9688-455B-BF4A-6FFE6C1CD24E}">
      <dsp:nvSpPr>
        <dsp:cNvPr id="0" name=""/>
        <dsp:cNvSpPr/>
      </dsp:nvSpPr>
      <dsp:spPr>
        <a:xfrm>
          <a:off x="4219553" y="2031476"/>
          <a:ext cx="6329329" cy="1846366"/>
        </a:xfrm>
        <a:prstGeom prst="rightArrow">
          <a:avLst>
            <a:gd name="adj1" fmla="val 75000"/>
            <a:gd name="adj2" fmla="val 50000"/>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0795" tIns="10795" rIns="10795" bIns="10795" numCol="1" spcCol="1270" anchor="t" anchorCtr="0">
          <a:noAutofit/>
        </a:bodyPr>
        <a:lstStyle/>
        <a:p>
          <a:pPr marL="171450" lvl="1" indent="-171450" algn="l" defTabSz="755650">
            <a:lnSpc>
              <a:spcPct val="90000"/>
            </a:lnSpc>
            <a:spcBef>
              <a:spcPct val="0"/>
            </a:spcBef>
            <a:spcAft>
              <a:spcPct val="15000"/>
            </a:spcAft>
            <a:buChar char="•"/>
          </a:pPr>
          <a:r>
            <a:rPr lang="en-US" sz="1700" b="1" kern="1200" dirty="0"/>
            <a:t>Strategy:</a:t>
          </a:r>
          <a:r>
            <a:rPr lang="en-US" sz="1700" kern="1200" dirty="0"/>
            <a:t> Emphasize convenience products, quick meal options, and cleaning supply bundles.</a:t>
          </a:r>
        </a:p>
        <a:p>
          <a:pPr marL="171450" lvl="1" indent="-171450" algn="l" defTabSz="755650">
            <a:lnSpc>
              <a:spcPct val="90000"/>
            </a:lnSpc>
            <a:spcBef>
              <a:spcPct val="0"/>
            </a:spcBef>
            <a:spcAft>
              <a:spcPct val="15000"/>
            </a:spcAft>
            <a:buChar char="•"/>
          </a:pPr>
          <a:endParaRPr lang="en-US" sz="1700" kern="1200" dirty="0"/>
        </a:p>
        <a:p>
          <a:pPr marL="171450" lvl="1" indent="-171450" algn="l" defTabSz="755650">
            <a:lnSpc>
              <a:spcPct val="90000"/>
            </a:lnSpc>
            <a:spcBef>
              <a:spcPct val="0"/>
            </a:spcBef>
            <a:spcAft>
              <a:spcPct val="15000"/>
            </a:spcAft>
            <a:buChar char="•"/>
          </a:pPr>
          <a:r>
            <a:rPr lang="en-US" sz="1700" b="1" kern="1200" dirty="0"/>
            <a:t>Expected Outcome:</a:t>
          </a:r>
          <a:r>
            <a:rPr lang="en-US" sz="1700" kern="1200" dirty="0"/>
            <a:t> Improved convenience perception and increased spend on target categories.</a:t>
          </a:r>
        </a:p>
      </dsp:txBody>
      <dsp:txXfrm>
        <a:off x="4219553" y="2262272"/>
        <a:ext cx="5636942" cy="1384774"/>
      </dsp:txXfrm>
    </dsp:sp>
    <dsp:sp modelId="{F3C08226-9100-4D95-BB39-77CA38D9BD21}">
      <dsp:nvSpPr>
        <dsp:cNvPr id="0" name=""/>
        <dsp:cNvSpPr/>
      </dsp:nvSpPr>
      <dsp:spPr>
        <a:xfrm>
          <a:off x="0" y="2031476"/>
          <a:ext cx="4219553" cy="1846366"/>
        </a:xfrm>
        <a:prstGeom prst="roundRect">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7160" tIns="68580" rIns="137160" bIns="68580" numCol="1" spcCol="1270" anchor="ctr" anchorCtr="0">
          <a:noAutofit/>
        </a:bodyPr>
        <a:lstStyle/>
        <a:p>
          <a:pPr marL="0" lvl="0" indent="0" algn="ctr" defTabSz="1600200">
            <a:lnSpc>
              <a:spcPct val="90000"/>
            </a:lnSpc>
            <a:spcBef>
              <a:spcPct val="0"/>
            </a:spcBef>
            <a:spcAft>
              <a:spcPct val="35000"/>
            </a:spcAft>
            <a:buNone/>
          </a:pPr>
          <a:r>
            <a:rPr lang="en-US" sz="3600" b="1" kern="1200" dirty="0"/>
            <a:t>Frozen and Detergent Focused</a:t>
          </a:r>
          <a:endParaRPr lang="en-US" sz="3600" kern="1200" dirty="0"/>
        </a:p>
      </dsp:txBody>
      <dsp:txXfrm>
        <a:off x="90132" y="2121608"/>
        <a:ext cx="4039289" cy="16661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5094AF-C2B3-4072-9A57-30FCAF121986}">
      <dsp:nvSpPr>
        <dsp:cNvPr id="0" name=""/>
        <dsp:cNvSpPr/>
      </dsp:nvSpPr>
      <dsp:spPr>
        <a:xfrm>
          <a:off x="-5895393" y="-902203"/>
          <a:ext cx="7018378" cy="7018378"/>
        </a:xfrm>
        <a:prstGeom prst="blockArc">
          <a:avLst>
            <a:gd name="adj1" fmla="val 18900000"/>
            <a:gd name="adj2" fmla="val 2700000"/>
            <a:gd name="adj3" fmla="val 30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2736251-FF1D-4C16-9666-91303109455F}">
      <dsp:nvSpPr>
        <dsp:cNvPr id="0" name=""/>
        <dsp:cNvSpPr/>
      </dsp:nvSpPr>
      <dsp:spPr>
        <a:xfrm>
          <a:off x="490802" y="325768"/>
          <a:ext cx="6695019" cy="65195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17489" tIns="48260" rIns="48260" bIns="48260" numCol="1" spcCol="1270" anchor="ctr" anchorCtr="0">
          <a:noAutofit/>
        </a:bodyPr>
        <a:lstStyle/>
        <a:p>
          <a:pPr marL="0" lvl="0" indent="0" algn="l" defTabSz="844550">
            <a:lnSpc>
              <a:spcPct val="90000"/>
            </a:lnSpc>
            <a:spcBef>
              <a:spcPct val="0"/>
            </a:spcBef>
            <a:spcAft>
              <a:spcPct val="35000"/>
            </a:spcAft>
            <a:buNone/>
          </a:pPr>
          <a:r>
            <a:rPr lang="en-US" sz="1900" b="1" kern="1200" dirty="0">
              <a:solidFill>
                <a:schemeClr val="tx1"/>
              </a:solidFill>
            </a:rPr>
            <a:t>Gather and preprocess wholesale customer transaction data for analysis.</a:t>
          </a:r>
        </a:p>
      </dsp:txBody>
      <dsp:txXfrm>
        <a:off x="490802" y="325768"/>
        <a:ext cx="6695019" cy="651955"/>
      </dsp:txXfrm>
    </dsp:sp>
    <dsp:sp modelId="{891CEADD-EB6A-4CE3-A408-1CB0D124844D}">
      <dsp:nvSpPr>
        <dsp:cNvPr id="0" name=""/>
        <dsp:cNvSpPr/>
      </dsp:nvSpPr>
      <dsp:spPr>
        <a:xfrm>
          <a:off x="83330" y="244274"/>
          <a:ext cx="814943" cy="814943"/>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EEAD96A7-8D56-401B-9C57-C7313A5C06AB}">
      <dsp:nvSpPr>
        <dsp:cNvPr id="0" name=""/>
        <dsp:cNvSpPr/>
      </dsp:nvSpPr>
      <dsp:spPr>
        <a:xfrm>
          <a:off x="957974" y="1303388"/>
          <a:ext cx="6227847" cy="65195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17489" tIns="48260" rIns="48260" bIns="48260" numCol="1" spcCol="1270" anchor="ctr" anchorCtr="0">
          <a:noAutofit/>
        </a:bodyPr>
        <a:lstStyle/>
        <a:p>
          <a:pPr marL="0" lvl="0" indent="0" algn="l" defTabSz="844550">
            <a:lnSpc>
              <a:spcPct val="90000"/>
            </a:lnSpc>
            <a:spcBef>
              <a:spcPct val="0"/>
            </a:spcBef>
            <a:spcAft>
              <a:spcPct val="35000"/>
            </a:spcAft>
            <a:buNone/>
          </a:pPr>
          <a:r>
            <a:rPr lang="en-US" sz="1900" b="1" kern="1200" dirty="0">
              <a:solidFill>
                <a:schemeClr val="tx1"/>
              </a:solidFill>
            </a:rPr>
            <a:t>Implement K-Means, Agglomerative Clustering, GMM, and DBSCAN for segmentation.</a:t>
          </a:r>
        </a:p>
      </dsp:txBody>
      <dsp:txXfrm>
        <a:off x="957974" y="1303388"/>
        <a:ext cx="6227847" cy="651955"/>
      </dsp:txXfrm>
    </dsp:sp>
    <dsp:sp modelId="{A5DF1EAF-4448-4252-8A39-4171D6B1B9F1}">
      <dsp:nvSpPr>
        <dsp:cNvPr id="0" name=""/>
        <dsp:cNvSpPr/>
      </dsp:nvSpPr>
      <dsp:spPr>
        <a:xfrm>
          <a:off x="550502" y="1221894"/>
          <a:ext cx="814943" cy="814943"/>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9B77894E-342B-4649-B413-4B97D4CFEC0C}">
      <dsp:nvSpPr>
        <dsp:cNvPr id="0" name=""/>
        <dsp:cNvSpPr/>
      </dsp:nvSpPr>
      <dsp:spPr>
        <a:xfrm>
          <a:off x="1101358" y="2281008"/>
          <a:ext cx="6084463" cy="65195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17489" tIns="48260" rIns="48260" bIns="48260" numCol="1" spcCol="1270" anchor="ctr" anchorCtr="0">
          <a:noAutofit/>
        </a:bodyPr>
        <a:lstStyle/>
        <a:p>
          <a:pPr marL="0" lvl="0" indent="0" algn="l" defTabSz="844550">
            <a:lnSpc>
              <a:spcPct val="90000"/>
            </a:lnSpc>
            <a:spcBef>
              <a:spcPct val="0"/>
            </a:spcBef>
            <a:spcAft>
              <a:spcPct val="35000"/>
            </a:spcAft>
            <a:buNone/>
          </a:pPr>
          <a:r>
            <a:rPr lang="en-US" sz="1900" b="1" kern="1200" dirty="0">
              <a:solidFill>
                <a:schemeClr val="tx1"/>
              </a:solidFill>
            </a:rPr>
            <a:t>Assess clustering quality using SSE and Silhouette Coefficients.</a:t>
          </a:r>
        </a:p>
      </dsp:txBody>
      <dsp:txXfrm>
        <a:off x="1101358" y="2281008"/>
        <a:ext cx="6084463" cy="651955"/>
      </dsp:txXfrm>
    </dsp:sp>
    <dsp:sp modelId="{C17AD49D-A7F0-44B3-87B1-687AC4DAF6CF}">
      <dsp:nvSpPr>
        <dsp:cNvPr id="0" name=""/>
        <dsp:cNvSpPr/>
      </dsp:nvSpPr>
      <dsp:spPr>
        <a:xfrm>
          <a:off x="693886" y="2199514"/>
          <a:ext cx="814943" cy="814943"/>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7F61B8E2-E11A-4983-AD1B-3B82257A0527}">
      <dsp:nvSpPr>
        <dsp:cNvPr id="0" name=""/>
        <dsp:cNvSpPr/>
      </dsp:nvSpPr>
      <dsp:spPr>
        <a:xfrm>
          <a:off x="957974" y="3258628"/>
          <a:ext cx="6227847" cy="65195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17489" tIns="48260" rIns="48260" bIns="48260" numCol="1" spcCol="1270" anchor="ctr" anchorCtr="0">
          <a:noAutofit/>
        </a:bodyPr>
        <a:lstStyle/>
        <a:p>
          <a:pPr marL="0" lvl="0" indent="0" algn="l" defTabSz="844550">
            <a:lnSpc>
              <a:spcPct val="90000"/>
            </a:lnSpc>
            <a:spcBef>
              <a:spcPct val="0"/>
            </a:spcBef>
            <a:spcAft>
              <a:spcPct val="35000"/>
            </a:spcAft>
            <a:buNone/>
          </a:pPr>
          <a:r>
            <a:rPr lang="en-US" sz="1900" b="1" kern="1200" dirty="0">
              <a:solidFill>
                <a:schemeClr val="tx1"/>
              </a:solidFill>
            </a:rPr>
            <a:t>Analyze customer segments to provide insights for marketing and operations.</a:t>
          </a:r>
        </a:p>
      </dsp:txBody>
      <dsp:txXfrm>
        <a:off x="957974" y="3258628"/>
        <a:ext cx="6227847" cy="651955"/>
      </dsp:txXfrm>
    </dsp:sp>
    <dsp:sp modelId="{35232C5E-2AD8-4D01-9307-48DB6D31CDC8}">
      <dsp:nvSpPr>
        <dsp:cNvPr id="0" name=""/>
        <dsp:cNvSpPr/>
      </dsp:nvSpPr>
      <dsp:spPr>
        <a:xfrm>
          <a:off x="550502" y="3177133"/>
          <a:ext cx="814943" cy="814943"/>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FA32E9D4-22D7-47BD-BC14-14043EAD2B75}">
      <dsp:nvSpPr>
        <dsp:cNvPr id="0" name=""/>
        <dsp:cNvSpPr/>
      </dsp:nvSpPr>
      <dsp:spPr>
        <a:xfrm>
          <a:off x="490802" y="4236247"/>
          <a:ext cx="6695019" cy="65195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17489" tIns="48260" rIns="48260" bIns="48260" numCol="1" spcCol="1270" anchor="ctr" anchorCtr="0">
          <a:noAutofit/>
        </a:bodyPr>
        <a:lstStyle/>
        <a:p>
          <a:pPr marL="0" lvl="0" indent="0" algn="l" defTabSz="844550">
            <a:lnSpc>
              <a:spcPct val="90000"/>
            </a:lnSpc>
            <a:spcBef>
              <a:spcPct val="0"/>
            </a:spcBef>
            <a:spcAft>
              <a:spcPct val="35000"/>
            </a:spcAft>
            <a:buNone/>
          </a:pPr>
          <a:r>
            <a:rPr lang="en-US" sz="1900" b="1" kern="1200" dirty="0">
              <a:solidFill>
                <a:schemeClr val="tx1"/>
              </a:solidFill>
            </a:rPr>
            <a:t>Compare clustering methods, highlighting their strengths and weaknesses.</a:t>
          </a:r>
        </a:p>
      </dsp:txBody>
      <dsp:txXfrm>
        <a:off x="490802" y="4236247"/>
        <a:ext cx="6695019" cy="651955"/>
      </dsp:txXfrm>
    </dsp:sp>
    <dsp:sp modelId="{EA3D1020-39F2-47B4-A376-1E3709FDF754}">
      <dsp:nvSpPr>
        <dsp:cNvPr id="0" name=""/>
        <dsp:cNvSpPr/>
      </dsp:nvSpPr>
      <dsp:spPr>
        <a:xfrm>
          <a:off x="83330" y="4154753"/>
          <a:ext cx="814943" cy="814943"/>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F34102-F028-4E0C-AF76-F80EF8ABDB4B}">
      <dsp:nvSpPr>
        <dsp:cNvPr id="0" name=""/>
        <dsp:cNvSpPr/>
      </dsp:nvSpPr>
      <dsp:spPr>
        <a:xfrm>
          <a:off x="0" y="26520"/>
          <a:ext cx="7570952" cy="81081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1" kern="1200" dirty="0"/>
            <a:t>Demographic Segmentation</a:t>
          </a:r>
        </a:p>
      </dsp:txBody>
      <dsp:txXfrm>
        <a:off x="39580" y="66100"/>
        <a:ext cx="7491792" cy="731650"/>
      </dsp:txXfrm>
    </dsp:sp>
    <dsp:sp modelId="{2F976099-8E92-4F1B-B0AC-7A6107F05FEB}">
      <dsp:nvSpPr>
        <dsp:cNvPr id="0" name=""/>
        <dsp:cNvSpPr/>
      </dsp:nvSpPr>
      <dsp:spPr>
        <a:xfrm>
          <a:off x="0" y="932370"/>
          <a:ext cx="7570952" cy="81081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1" kern="1200" dirty="0"/>
            <a:t>Geographic Segmentation</a:t>
          </a:r>
        </a:p>
      </dsp:txBody>
      <dsp:txXfrm>
        <a:off x="39580" y="971950"/>
        <a:ext cx="7491792" cy="731650"/>
      </dsp:txXfrm>
    </dsp:sp>
    <dsp:sp modelId="{EC3CD8D1-983F-4B6D-83A2-719C7290842F}">
      <dsp:nvSpPr>
        <dsp:cNvPr id="0" name=""/>
        <dsp:cNvSpPr/>
      </dsp:nvSpPr>
      <dsp:spPr>
        <a:xfrm>
          <a:off x="0" y="1838220"/>
          <a:ext cx="7570952" cy="81081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1" kern="1200" dirty="0"/>
            <a:t>Behavioral Segmentation</a:t>
          </a:r>
        </a:p>
      </dsp:txBody>
      <dsp:txXfrm>
        <a:off x="39580" y="1877800"/>
        <a:ext cx="7491792" cy="731650"/>
      </dsp:txXfrm>
    </dsp:sp>
    <dsp:sp modelId="{F2EE4EFC-2134-45F7-83CD-8335B2AEF0FB}">
      <dsp:nvSpPr>
        <dsp:cNvPr id="0" name=""/>
        <dsp:cNvSpPr/>
      </dsp:nvSpPr>
      <dsp:spPr>
        <a:xfrm>
          <a:off x="0" y="2744070"/>
          <a:ext cx="7570952" cy="81081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1" kern="1200" dirty="0"/>
            <a:t>Advances in Machine Learning</a:t>
          </a:r>
        </a:p>
      </dsp:txBody>
      <dsp:txXfrm>
        <a:off x="39580" y="2783650"/>
        <a:ext cx="7491792" cy="7316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F34102-F028-4E0C-AF76-F80EF8ABDB4B}">
      <dsp:nvSpPr>
        <dsp:cNvPr id="0" name=""/>
        <dsp:cNvSpPr/>
      </dsp:nvSpPr>
      <dsp:spPr>
        <a:xfrm>
          <a:off x="0" y="26520"/>
          <a:ext cx="7570952" cy="81081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1" kern="1200" dirty="0"/>
            <a:t>K-Means Clustering</a:t>
          </a:r>
        </a:p>
      </dsp:txBody>
      <dsp:txXfrm>
        <a:off x="39580" y="66100"/>
        <a:ext cx="7491792" cy="731650"/>
      </dsp:txXfrm>
    </dsp:sp>
    <dsp:sp modelId="{2F976099-8E92-4F1B-B0AC-7A6107F05FEB}">
      <dsp:nvSpPr>
        <dsp:cNvPr id="0" name=""/>
        <dsp:cNvSpPr/>
      </dsp:nvSpPr>
      <dsp:spPr>
        <a:xfrm>
          <a:off x="0" y="932370"/>
          <a:ext cx="7570952" cy="81081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1" kern="1200" dirty="0"/>
            <a:t>Hierarchical Clustering</a:t>
          </a:r>
        </a:p>
      </dsp:txBody>
      <dsp:txXfrm>
        <a:off x="39580" y="971950"/>
        <a:ext cx="7491792" cy="731650"/>
      </dsp:txXfrm>
    </dsp:sp>
    <dsp:sp modelId="{EC3CD8D1-983F-4B6D-83A2-719C7290842F}">
      <dsp:nvSpPr>
        <dsp:cNvPr id="0" name=""/>
        <dsp:cNvSpPr/>
      </dsp:nvSpPr>
      <dsp:spPr>
        <a:xfrm>
          <a:off x="0" y="1838220"/>
          <a:ext cx="7570952" cy="81081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1" kern="1200" dirty="0"/>
            <a:t>Gaussian Matrix Models (GMM)</a:t>
          </a:r>
        </a:p>
      </dsp:txBody>
      <dsp:txXfrm>
        <a:off x="39580" y="1877800"/>
        <a:ext cx="7491792" cy="731650"/>
      </dsp:txXfrm>
    </dsp:sp>
    <dsp:sp modelId="{F2EE4EFC-2134-45F7-83CD-8335B2AEF0FB}">
      <dsp:nvSpPr>
        <dsp:cNvPr id="0" name=""/>
        <dsp:cNvSpPr/>
      </dsp:nvSpPr>
      <dsp:spPr>
        <a:xfrm>
          <a:off x="0" y="2744070"/>
          <a:ext cx="7570952" cy="81081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b="1" kern="1200" dirty="0"/>
            <a:t>Density Based Clustering (DBSCAN)</a:t>
          </a:r>
        </a:p>
      </dsp:txBody>
      <dsp:txXfrm>
        <a:off x="39580" y="2783650"/>
        <a:ext cx="7491792" cy="73165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FDF553-0397-40E9-9087-A20B04351BC4}">
      <dsp:nvSpPr>
        <dsp:cNvPr id="0" name=""/>
        <dsp:cNvSpPr/>
      </dsp:nvSpPr>
      <dsp:spPr>
        <a:xfrm>
          <a:off x="3725794" y="1873831"/>
          <a:ext cx="2636026" cy="457492"/>
        </a:xfrm>
        <a:custGeom>
          <a:avLst/>
          <a:gdLst/>
          <a:ahLst/>
          <a:cxnLst/>
          <a:rect l="0" t="0" r="0" b="0"/>
          <a:pathLst>
            <a:path>
              <a:moveTo>
                <a:pt x="0" y="0"/>
              </a:moveTo>
              <a:lnTo>
                <a:pt x="0" y="228746"/>
              </a:lnTo>
              <a:lnTo>
                <a:pt x="2636026" y="228746"/>
              </a:lnTo>
              <a:lnTo>
                <a:pt x="2636026" y="457492"/>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BC629563-40EC-4E14-A48B-993AB532B25B}">
      <dsp:nvSpPr>
        <dsp:cNvPr id="0" name=""/>
        <dsp:cNvSpPr/>
      </dsp:nvSpPr>
      <dsp:spPr>
        <a:xfrm>
          <a:off x="3680074" y="1873831"/>
          <a:ext cx="91440" cy="457492"/>
        </a:xfrm>
        <a:custGeom>
          <a:avLst/>
          <a:gdLst/>
          <a:ahLst/>
          <a:cxnLst/>
          <a:rect l="0" t="0" r="0" b="0"/>
          <a:pathLst>
            <a:path>
              <a:moveTo>
                <a:pt x="45720" y="0"/>
              </a:moveTo>
              <a:lnTo>
                <a:pt x="45720" y="457492"/>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C808A972-1E0C-4B60-BDBC-E4D088CBC338}">
      <dsp:nvSpPr>
        <dsp:cNvPr id="0" name=""/>
        <dsp:cNvSpPr/>
      </dsp:nvSpPr>
      <dsp:spPr>
        <a:xfrm>
          <a:off x="1089767" y="1873831"/>
          <a:ext cx="2636026" cy="457492"/>
        </a:xfrm>
        <a:custGeom>
          <a:avLst/>
          <a:gdLst/>
          <a:ahLst/>
          <a:cxnLst/>
          <a:rect l="0" t="0" r="0" b="0"/>
          <a:pathLst>
            <a:path>
              <a:moveTo>
                <a:pt x="2636026" y="0"/>
              </a:moveTo>
              <a:lnTo>
                <a:pt x="2636026" y="228746"/>
              </a:lnTo>
              <a:lnTo>
                <a:pt x="0" y="228746"/>
              </a:lnTo>
              <a:lnTo>
                <a:pt x="0" y="457492"/>
              </a:lnTo>
            </a:path>
          </a:pathLst>
        </a:custGeom>
        <a:noFill/>
        <a:ln w="12700" cap="flat" cmpd="sng" algn="ctr">
          <a:solidFill>
            <a:schemeClr val="accent1">
              <a:shade val="60000"/>
              <a:hueOff val="0"/>
              <a:satOff val="0"/>
              <a:lumOff val="0"/>
              <a:alphaOff val="0"/>
            </a:schemeClr>
          </a:solidFill>
          <a:prstDash val="solid"/>
          <a:miter lim="800000"/>
        </a:ln>
        <a:effectLst/>
        <a:sp3d z="-40000" prstMaterial="matte"/>
      </dsp:spPr>
      <dsp:style>
        <a:lnRef idx="2">
          <a:scrgbClr r="0" g="0" b="0"/>
        </a:lnRef>
        <a:fillRef idx="0">
          <a:scrgbClr r="0" g="0" b="0"/>
        </a:fillRef>
        <a:effectRef idx="0">
          <a:scrgbClr r="0" g="0" b="0"/>
        </a:effectRef>
        <a:fontRef idx="minor"/>
      </dsp:style>
    </dsp:sp>
    <dsp:sp modelId="{073A396E-0CC9-4418-870B-5BD8EC5B0B23}">
      <dsp:nvSpPr>
        <dsp:cNvPr id="0" name=""/>
        <dsp:cNvSpPr/>
      </dsp:nvSpPr>
      <dsp:spPr>
        <a:xfrm>
          <a:off x="1263276" y="784564"/>
          <a:ext cx="4925034" cy="1089267"/>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t>Clustering</a:t>
          </a:r>
        </a:p>
      </dsp:txBody>
      <dsp:txXfrm>
        <a:off x="1263276" y="784564"/>
        <a:ext cx="4925034" cy="1089267"/>
      </dsp:txXfrm>
    </dsp:sp>
    <dsp:sp modelId="{984FE0A4-24C8-43C7-AD2F-C4E57BC78254}">
      <dsp:nvSpPr>
        <dsp:cNvPr id="0" name=""/>
        <dsp:cNvSpPr/>
      </dsp:nvSpPr>
      <dsp:spPr>
        <a:xfrm>
          <a:off x="500" y="2331323"/>
          <a:ext cx="2178534" cy="1422245"/>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t>Inventory Management</a:t>
          </a:r>
        </a:p>
      </dsp:txBody>
      <dsp:txXfrm>
        <a:off x="500" y="2331323"/>
        <a:ext cx="2178534" cy="1422245"/>
      </dsp:txXfrm>
    </dsp:sp>
    <dsp:sp modelId="{2E5ED927-E698-4DF0-9F4A-F12A9B900E87}">
      <dsp:nvSpPr>
        <dsp:cNvPr id="0" name=""/>
        <dsp:cNvSpPr/>
      </dsp:nvSpPr>
      <dsp:spPr>
        <a:xfrm>
          <a:off x="2636526" y="2331323"/>
          <a:ext cx="2178534" cy="1352379"/>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t>Pricing Strategies</a:t>
          </a:r>
        </a:p>
      </dsp:txBody>
      <dsp:txXfrm>
        <a:off x="2636526" y="2331323"/>
        <a:ext cx="2178534" cy="1352379"/>
      </dsp:txXfrm>
    </dsp:sp>
    <dsp:sp modelId="{B9E14727-1907-434F-BC9A-302320D725CE}">
      <dsp:nvSpPr>
        <dsp:cNvPr id="0" name=""/>
        <dsp:cNvSpPr/>
      </dsp:nvSpPr>
      <dsp:spPr>
        <a:xfrm>
          <a:off x="5272553" y="2331323"/>
          <a:ext cx="2178534" cy="1317457"/>
        </a:xfrm>
        <a:prstGeom prst="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kern="1200" dirty="0"/>
            <a:t>Customer Relationship Management</a:t>
          </a:r>
        </a:p>
      </dsp:txBody>
      <dsp:txXfrm>
        <a:off x="5272553" y="2331323"/>
        <a:ext cx="2178534" cy="131745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919FCD-9BD8-4A38-A510-E6CC453DD777}">
      <dsp:nvSpPr>
        <dsp:cNvPr id="0" name=""/>
        <dsp:cNvSpPr/>
      </dsp:nvSpPr>
      <dsp:spPr>
        <a:xfrm>
          <a:off x="4132330" y="578"/>
          <a:ext cx="8875471" cy="2257145"/>
        </a:xfrm>
        <a:prstGeom prst="rightArrow">
          <a:avLst>
            <a:gd name="adj1" fmla="val 75000"/>
            <a:gd name="adj2" fmla="val 50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4445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5875" tIns="15875" rIns="15875" bIns="1587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Dataset of 440 wholesale customers from UCI Machine Learning Repository.</a:t>
          </a:r>
        </a:p>
        <a:p>
          <a:pPr marL="228600" lvl="1" indent="-228600" algn="l" defTabSz="1111250">
            <a:lnSpc>
              <a:spcPct val="90000"/>
            </a:lnSpc>
            <a:spcBef>
              <a:spcPct val="0"/>
            </a:spcBef>
            <a:spcAft>
              <a:spcPct val="15000"/>
            </a:spcAft>
            <a:buChar char="•"/>
          </a:pPr>
          <a:r>
            <a:rPr lang="en-US" sz="2500" kern="1200" dirty="0"/>
            <a:t>Features include spending on Fresh, Milk, Grocery, Frozen, Detergents Paper, and Delicatessen.</a:t>
          </a:r>
        </a:p>
      </dsp:txBody>
      <dsp:txXfrm>
        <a:off x="4132330" y="282721"/>
        <a:ext cx="8029042" cy="1692859"/>
      </dsp:txXfrm>
    </dsp:sp>
    <dsp:sp modelId="{C0FA8391-FAB8-4E23-83EC-59A3CB0B4A01}">
      <dsp:nvSpPr>
        <dsp:cNvPr id="0" name=""/>
        <dsp:cNvSpPr/>
      </dsp:nvSpPr>
      <dsp:spPr>
        <a:xfrm>
          <a:off x="1784650" y="578"/>
          <a:ext cx="2347680" cy="2257145"/>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Data Collection</a:t>
          </a:r>
        </a:p>
      </dsp:txBody>
      <dsp:txXfrm>
        <a:off x="1894835" y="110763"/>
        <a:ext cx="2127310" cy="2036775"/>
      </dsp:txXfrm>
    </dsp:sp>
    <dsp:sp modelId="{86EC7891-5D0B-451B-9D08-39906A2399AE}">
      <dsp:nvSpPr>
        <dsp:cNvPr id="0" name=""/>
        <dsp:cNvSpPr/>
      </dsp:nvSpPr>
      <dsp:spPr>
        <a:xfrm>
          <a:off x="4159252" y="2483439"/>
          <a:ext cx="8875471" cy="2257145"/>
        </a:xfrm>
        <a:prstGeom prst="rightArrow">
          <a:avLst>
            <a:gd name="adj1" fmla="val 75000"/>
            <a:gd name="adj2" fmla="val 50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4445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5875" tIns="15875" rIns="15875" bIns="1587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Removed irrelevant features ("Channel" &amp; "Region").</a:t>
          </a:r>
        </a:p>
        <a:p>
          <a:pPr marL="228600" lvl="1" indent="-228600" algn="l" defTabSz="1111250">
            <a:lnSpc>
              <a:spcPct val="90000"/>
            </a:lnSpc>
            <a:spcBef>
              <a:spcPct val="0"/>
            </a:spcBef>
            <a:spcAft>
              <a:spcPct val="15000"/>
            </a:spcAft>
            <a:buChar char="•"/>
          </a:pPr>
          <a:r>
            <a:rPr lang="en-US" sz="2500" kern="1200" dirty="0"/>
            <a:t>Applied log transformation (base 10) to handle outliers.</a:t>
          </a:r>
        </a:p>
        <a:p>
          <a:pPr marL="228600" lvl="1" indent="-228600" algn="l" defTabSz="1111250">
            <a:lnSpc>
              <a:spcPct val="90000"/>
            </a:lnSpc>
            <a:spcBef>
              <a:spcPct val="0"/>
            </a:spcBef>
            <a:spcAft>
              <a:spcPct val="15000"/>
            </a:spcAft>
            <a:buChar char="•"/>
          </a:pPr>
          <a:r>
            <a:rPr lang="en-US" sz="2500" kern="1200" dirty="0"/>
            <a:t>Used PCA to reduce complexity while preserving variance.</a:t>
          </a:r>
        </a:p>
      </dsp:txBody>
      <dsp:txXfrm>
        <a:off x="4159252" y="2765582"/>
        <a:ext cx="8029042" cy="1692859"/>
      </dsp:txXfrm>
    </dsp:sp>
    <dsp:sp modelId="{EA225B5D-5954-47B0-A761-A4DC00696897}">
      <dsp:nvSpPr>
        <dsp:cNvPr id="0" name=""/>
        <dsp:cNvSpPr/>
      </dsp:nvSpPr>
      <dsp:spPr>
        <a:xfrm>
          <a:off x="1757727" y="2483439"/>
          <a:ext cx="2401524" cy="2257145"/>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Data Preprocessing</a:t>
          </a:r>
        </a:p>
      </dsp:txBody>
      <dsp:txXfrm>
        <a:off x="1867912" y="2593624"/>
        <a:ext cx="2181154" cy="203677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919FCD-9BD8-4A38-A510-E6CC453DD777}">
      <dsp:nvSpPr>
        <dsp:cNvPr id="0" name=""/>
        <dsp:cNvSpPr/>
      </dsp:nvSpPr>
      <dsp:spPr>
        <a:xfrm>
          <a:off x="3129863" y="320"/>
          <a:ext cx="9266971" cy="2633234"/>
        </a:xfrm>
        <a:prstGeom prst="rightArrow">
          <a:avLst>
            <a:gd name="adj1" fmla="val 75000"/>
            <a:gd name="adj2" fmla="val 50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4445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3335" tIns="13335" rIns="13335" bIns="13335" numCol="1" spcCol="1270" anchor="t" anchorCtr="0">
          <a:noAutofit/>
        </a:bodyPr>
        <a:lstStyle/>
        <a:p>
          <a:pPr marL="228600" lvl="1" indent="-228600" algn="l" defTabSz="933450">
            <a:lnSpc>
              <a:spcPct val="90000"/>
            </a:lnSpc>
            <a:spcBef>
              <a:spcPct val="0"/>
            </a:spcBef>
            <a:spcAft>
              <a:spcPct val="15000"/>
            </a:spcAft>
            <a:buChar char="•"/>
          </a:pPr>
          <a:r>
            <a:rPr lang="en-US" sz="2100" kern="1200" dirty="0"/>
            <a:t>Centroid-based method; optimal K determined using SSE &amp; Silhouette Score.</a:t>
          </a:r>
        </a:p>
        <a:p>
          <a:pPr marL="228600" lvl="1" indent="-228600" algn="l" defTabSz="933450">
            <a:lnSpc>
              <a:spcPct val="90000"/>
            </a:lnSpc>
            <a:spcBef>
              <a:spcPct val="0"/>
            </a:spcBef>
            <a:spcAft>
              <a:spcPct val="15000"/>
            </a:spcAft>
            <a:buChar char="•"/>
          </a:pPr>
          <a:r>
            <a:rPr lang="en-US" sz="2100" kern="1200" dirty="0"/>
            <a:t>Hierarchical approach; number of clusters chosen via Silhouette Score.</a:t>
          </a:r>
        </a:p>
        <a:p>
          <a:pPr marL="228600" lvl="1" indent="-228600" algn="l" defTabSz="933450">
            <a:lnSpc>
              <a:spcPct val="90000"/>
            </a:lnSpc>
            <a:spcBef>
              <a:spcPct val="0"/>
            </a:spcBef>
            <a:spcAft>
              <a:spcPct val="15000"/>
            </a:spcAft>
            <a:buChar char="•"/>
          </a:pPr>
          <a:r>
            <a:rPr lang="en-US" sz="2100" kern="1200" dirty="0"/>
            <a:t>Density-based method; tuned epsilon &amp; minimum points for optimal clustering.</a:t>
          </a:r>
        </a:p>
      </dsp:txBody>
      <dsp:txXfrm>
        <a:off x="3129863" y="329474"/>
        <a:ext cx="8279508" cy="1974926"/>
      </dsp:txXfrm>
    </dsp:sp>
    <dsp:sp modelId="{C0FA8391-FAB8-4E23-83EC-59A3CB0B4A01}">
      <dsp:nvSpPr>
        <dsp:cNvPr id="0" name=""/>
        <dsp:cNvSpPr/>
      </dsp:nvSpPr>
      <dsp:spPr>
        <a:xfrm>
          <a:off x="1004967" y="111129"/>
          <a:ext cx="2124896" cy="2411615"/>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Clustering Algorithms</a:t>
          </a:r>
        </a:p>
      </dsp:txBody>
      <dsp:txXfrm>
        <a:off x="1108696" y="214858"/>
        <a:ext cx="1917438" cy="2204157"/>
      </dsp:txXfrm>
    </dsp:sp>
    <dsp:sp modelId="{86EC7891-5D0B-451B-9D08-39906A2399AE}">
      <dsp:nvSpPr>
        <dsp:cNvPr id="0" name=""/>
        <dsp:cNvSpPr/>
      </dsp:nvSpPr>
      <dsp:spPr>
        <a:xfrm>
          <a:off x="3254766" y="2867337"/>
          <a:ext cx="9065900" cy="1911380"/>
        </a:xfrm>
        <a:prstGeom prst="rightArrow">
          <a:avLst>
            <a:gd name="adj1" fmla="val 75000"/>
            <a:gd name="adj2" fmla="val 50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44450" h="3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3335" tIns="13335" rIns="13335" bIns="13335" numCol="1" spcCol="1270" anchor="t" anchorCtr="0">
          <a:noAutofit/>
        </a:bodyPr>
        <a:lstStyle/>
        <a:p>
          <a:pPr marL="228600" lvl="1" indent="-228600" algn="l" defTabSz="933450">
            <a:lnSpc>
              <a:spcPct val="90000"/>
            </a:lnSpc>
            <a:spcBef>
              <a:spcPct val="0"/>
            </a:spcBef>
            <a:spcAft>
              <a:spcPct val="15000"/>
            </a:spcAft>
            <a:buChar char="•"/>
          </a:pPr>
          <a:r>
            <a:rPr lang="en-US" sz="2100" kern="1200" dirty="0"/>
            <a:t>Silhouette Score: Measures cluster cohesion and separation (-1 to 1).</a:t>
          </a:r>
        </a:p>
        <a:p>
          <a:pPr marL="228600" lvl="1" indent="-228600" algn="l" defTabSz="933450">
            <a:lnSpc>
              <a:spcPct val="90000"/>
            </a:lnSpc>
            <a:spcBef>
              <a:spcPct val="0"/>
            </a:spcBef>
            <a:spcAft>
              <a:spcPct val="15000"/>
            </a:spcAft>
            <a:buChar char="•"/>
          </a:pPr>
          <a:r>
            <a:rPr lang="en-US" sz="2100" kern="1200" dirty="0"/>
            <a:t>Sum of Squared Errors (SSE): Lower values indicate tighter clusters.</a:t>
          </a:r>
        </a:p>
        <a:p>
          <a:pPr marL="228600" lvl="1" indent="-228600" algn="l" defTabSz="933450">
            <a:lnSpc>
              <a:spcPct val="90000"/>
            </a:lnSpc>
            <a:spcBef>
              <a:spcPct val="0"/>
            </a:spcBef>
            <a:spcAft>
              <a:spcPct val="15000"/>
            </a:spcAft>
            <a:buChar char="•"/>
          </a:pPr>
          <a:r>
            <a:rPr lang="en-US" sz="2100" kern="1200" dirty="0"/>
            <a:t>Log-likelihood: Assesses GMM performance; higher values indicate better fit.</a:t>
          </a:r>
        </a:p>
      </dsp:txBody>
      <dsp:txXfrm>
        <a:off x="3254766" y="3106260"/>
        <a:ext cx="8349133" cy="1433535"/>
      </dsp:txXfrm>
    </dsp:sp>
    <dsp:sp modelId="{EA225B5D-5954-47B0-A761-A4DC00696897}">
      <dsp:nvSpPr>
        <dsp:cNvPr id="0" name=""/>
        <dsp:cNvSpPr/>
      </dsp:nvSpPr>
      <dsp:spPr>
        <a:xfrm>
          <a:off x="1081135" y="2809961"/>
          <a:ext cx="2173630" cy="2026132"/>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Evaluation Metrics</a:t>
          </a:r>
        </a:p>
      </dsp:txBody>
      <dsp:txXfrm>
        <a:off x="1180043" y="2908869"/>
        <a:ext cx="1975814" cy="182831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F2989A-FB75-446D-8EBA-F13DE88EDAB6}">
      <dsp:nvSpPr>
        <dsp:cNvPr id="0" name=""/>
        <dsp:cNvSpPr/>
      </dsp:nvSpPr>
      <dsp:spPr>
        <a:xfrm>
          <a:off x="0" y="3288886"/>
          <a:ext cx="9737588" cy="0"/>
        </a:xfrm>
        <a:prstGeom prst="line">
          <a:avLst/>
        </a:pr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D3030093-F4F5-448E-9367-308345593F1F}">
      <dsp:nvSpPr>
        <dsp:cNvPr id="0" name=""/>
        <dsp:cNvSpPr/>
      </dsp:nvSpPr>
      <dsp:spPr>
        <a:xfrm>
          <a:off x="0" y="1876257"/>
          <a:ext cx="9737588" cy="0"/>
        </a:xfrm>
        <a:prstGeom prst="line">
          <a:avLst/>
        </a:pr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38C406AA-BAD0-42B6-A922-A0231E9D7B73}">
      <dsp:nvSpPr>
        <dsp:cNvPr id="0" name=""/>
        <dsp:cNvSpPr/>
      </dsp:nvSpPr>
      <dsp:spPr>
        <a:xfrm>
          <a:off x="0" y="463628"/>
          <a:ext cx="9737588" cy="0"/>
        </a:xfrm>
        <a:prstGeom prst="line">
          <a:avLst/>
        </a:prstGeom>
        <a:noFill/>
        <a:ln w="12700" cap="flat" cmpd="sng" algn="ctr">
          <a:solidFill>
            <a:schemeClr val="accent1">
              <a:shade val="60000"/>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5DC3A774-7C66-4C37-A384-0C10C535B107}">
      <dsp:nvSpPr>
        <dsp:cNvPr id="0" name=""/>
        <dsp:cNvSpPr/>
      </dsp:nvSpPr>
      <dsp:spPr>
        <a:xfrm>
          <a:off x="2531772" y="516"/>
          <a:ext cx="7205815" cy="463111"/>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43815" tIns="43815" rIns="43815" bIns="43815" numCol="1" spcCol="1270" anchor="b" anchorCtr="0">
          <a:noAutofit/>
        </a:bodyPr>
        <a:lstStyle/>
        <a:p>
          <a:pPr marL="0" lvl="0" indent="0" algn="l" defTabSz="1022350">
            <a:lnSpc>
              <a:spcPct val="90000"/>
            </a:lnSpc>
            <a:spcBef>
              <a:spcPct val="0"/>
            </a:spcBef>
            <a:spcAft>
              <a:spcPct val="35000"/>
            </a:spcAft>
            <a:buNone/>
          </a:pPr>
          <a:endParaRPr lang="en-US" sz="2300" b="1" kern="1200" dirty="0"/>
        </a:p>
      </dsp:txBody>
      <dsp:txXfrm>
        <a:off x="2531772" y="516"/>
        <a:ext cx="7205815" cy="463111"/>
      </dsp:txXfrm>
    </dsp:sp>
    <dsp:sp modelId="{53570E97-043C-4167-A4CC-1E168AFDDFB4}">
      <dsp:nvSpPr>
        <dsp:cNvPr id="0" name=""/>
        <dsp:cNvSpPr/>
      </dsp:nvSpPr>
      <dsp:spPr>
        <a:xfrm>
          <a:off x="0" y="516"/>
          <a:ext cx="2531772" cy="463111"/>
        </a:xfrm>
        <a:prstGeom prst="round2SameRect">
          <a:avLst>
            <a:gd name="adj1" fmla="val 16670"/>
            <a:gd name="adj2" fmla="val 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35000"/>
            </a:spcAft>
            <a:buNone/>
          </a:pPr>
          <a:r>
            <a:rPr lang="en-US" sz="2300" b="1" kern="1200" dirty="0"/>
            <a:t>Segmentation</a:t>
          </a:r>
        </a:p>
      </dsp:txBody>
      <dsp:txXfrm>
        <a:off x="22611" y="23127"/>
        <a:ext cx="2486550" cy="440500"/>
      </dsp:txXfrm>
    </dsp:sp>
    <dsp:sp modelId="{397F4BB1-FDD8-4445-BD8C-A338F44973C5}">
      <dsp:nvSpPr>
        <dsp:cNvPr id="0" name=""/>
        <dsp:cNvSpPr/>
      </dsp:nvSpPr>
      <dsp:spPr>
        <a:xfrm>
          <a:off x="0" y="463628"/>
          <a:ext cx="9737588" cy="926361"/>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285750" lvl="1" indent="-285750" algn="l" defTabSz="1244600">
            <a:lnSpc>
              <a:spcPct val="90000"/>
            </a:lnSpc>
            <a:spcBef>
              <a:spcPct val="0"/>
            </a:spcBef>
            <a:spcAft>
              <a:spcPct val="15000"/>
            </a:spcAft>
            <a:buChar char="•"/>
          </a:pPr>
          <a:r>
            <a:rPr lang="en-US" sz="2800" b="1" kern="1200" dirty="0"/>
            <a:t>To identify distinct clusters of wholesale customers based on their spending patterns.</a:t>
          </a:r>
        </a:p>
      </dsp:txBody>
      <dsp:txXfrm>
        <a:off x="0" y="463628"/>
        <a:ext cx="9737588" cy="926361"/>
      </dsp:txXfrm>
    </dsp:sp>
    <dsp:sp modelId="{94E87EDD-345A-4464-9E26-F324424F51F2}">
      <dsp:nvSpPr>
        <dsp:cNvPr id="0" name=""/>
        <dsp:cNvSpPr/>
      </dsp:nvSpPr>
      <dsp:spPr>
        <a:xfrm>
          <a:off x="2531772" y="1413145"/>
          <a:ext cx="7205815" cy="463111"/>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43815" tIns="43815" rIns="43815" bIns="43815" numCol="1" spcCol="1270" anchor="b" anchorCtr="0">
          <a:noAutofit/>
        </a:bodyPr>
        <a:lstStyle/>
        <a:p>
          <a:pPr marL="0" lvl="0" indent="0" algn="l" defTabSz="1022350">
            <a:lnSpc>
              <a:spcPct val="90000"/>
            </a:lnSpc>
            <a:spcBef>
              <a:spcPct val="0"/>
            </a:spcBef>
            <a:spcAft>
              <a:spcPct val="35000"/>
            </a:spcAft>
            <a:buNone/>
          </a:pPr>
          <a:endParaRPr lang="en-US" sz="2300" b="1" kern="1200" dirty="0"/>
        </a:p>
      </dsp:txBody>
      <dsp:txXfrm>
        <a:off x="2531772" y="1413145"/>
        <a:ext cx="7205815" cy="463111"/>
      </dsp:txXfrm>
    </dsp:sp>
    <dsp:sp modelId="{54F8EC14-2B2E-4EA8-9EEA-2B9623D620A1}">
      <dsp:nvSpPr>
        <dsp:cNvPr id="0" name=""/>
        <dsp:cNvSpPr/>
      </dsp:nvSpPr>
      <dsp:spPr>
        <a:xfrm>
          <a:off x="0" y="1413145"/>
          <a:ext cx="2531772" cy="463111"/>
        </a:xfrm>
        <a:prstGeom prst="round2SameRect">
          <a:avLst>
            <a:gd name="adj1" fmla="val 16670"/>
            <a:gd name="adj2" fmla="val 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35000"/>
            </a:spcAft>
            <a:buNone/>
          </a:pPr>
          <a:r>
            <a:rPr lang="en-US" sz="2300" b="1" kern="1200" dirty="0"/>
            <a:t>Characterization</a:t>
          </a:r>
        </a:p>
      </dsp:txBody>
      <dsp:txXfrm>
        <a:off x="22611" y="1435756"/>
        <a:ext cx="2486550" cy="440500"/>
      </dsp:txXfrm>
    </dsp:sp>
    <dsp:sp modelId="{0655519E-4975-4D4E-9ED4-3270104EE0F7}">
      <dsp:nvSpPr>
        <dsp:cNvPr id="0" name=""/>
        <dsp:cNvSpPr/>
      </dsp:nvSpPr>
      <dsp:spPr>
        <a:xfrm>
          <a:off x="0" y="1876257"/>
          <a:ext cx="9737588" cy="926361"/>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285750" lvl="1" indent="-285750" algn="l" defTabSz="1244600">
            <a:lnSpc>
              <a:spcPct val="90000"/>
            </a:lnSpc>
            <a:spcBef>
              <a:spcPct val="0"/>
            </a:spcBef>
            <a:spcAft>
              <a:spcPct val="15000"/>
            </a:spcAft>
            <a:buChar char="•"/>
          </a:pPr>
          <a:r>
            <a:rPr lang="en-US" sz="2800" b="1" kern="1200"/>
            <a:t>To analyze and describe the characteristics of each identified cluster.</a:t>
          </a:r>
          <a:endParaRPr lang="en-US" sz="2800" b="1" kern="1200" dirty="0"/>
        </a:p>
      </dsp:txBody>
      <dsp:txXfrm>
        <a:off x="0" y="1876257"/>
        <a:ext cx="9737588" cy="926361"/>
      </dsp:txXfrm>
    </dsp:sp>
    <dsp:sp modelId="{66EE8F47-8CF5-4D3B-96AB-3CFE54447BD8}">
      <dsp:nvSpPr>
        <dsp:cNvPr id="0" name=""/>
        <dsp:cNvSpPr/>
      </dsp:nvSpPr>
      <dsp:spPr>
        <a:xfrm>
          <a:off x="2531772" y="2825774"/>
          <a:ext cx="7205815" cy="463111"/>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43815" tIns="43815" rIns="43815" bIns="43815" numCol="1" spcCol="1270" anchor="b" anchorCtr="0">
          <a:noAutofit/>
        </a:bodyPr>
        <a:lstStyle/>
        <a:p>
          <a:pPr marL="0" lvl="0" indent="0" algn="l" defTabSz="1022350">
            <a:lnSpc>
              <a:spcPct val="90000"/>
            </a:lnSpc>
            <a:spcBef>
              <a:spcPct val="0"/>
            </a:spcBef>
            <a:spcAft>
              <a:spcPct val="35000"/>
            </a:spcAft>
            <a:buNone/>
          </a:pPr>
          <a:endParaRPr lang="en-US" sz="2300" b="1" kern="1200" dirty="0"/>
        </a:p>
      </dsp:txBody>
      <dsp:txXfrm>
        <a:off x="2531772" y="2825774"/>
        <a:ext cx="7205815" cy="463111"/>
      </dsp:txXfrm>
    </dsp:sp>
    <dsp:sp modelId="{9C18FA96-A828-4C07-8205-E550580F2E50}">
      <dsp:nvSpPr>
        <dsp:cNvPr id="0" name=""/>
        <dsp:cNvSpPr/>
      </dsp:nvSpPr>
      <dsp:spPr>
        <a:xfrm>
          <a:off x="0" y="2825774"/>
          <a:ext cx="2531772" cy="463111"/>
        </a:xfrm>
        <a:prstGeom prst="round2SameRect">
          <a:avLst>
            <a:gd name="adj1" fmla="val 16670"/>
            <a:gd name="adj2" fmla="val 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35000"/>
            </a:spcAft>
            <a:buNone/>
          </a:pPr>
          <a:r>
            <a:rPr lang="en-US" sz="2300" b="1" kern="1200" dirty="0"/>
            <a:t>Enhancement</a:t>
          </a:r>
        </a:p>
      </dsp:txBody>
      <dsp:txXfrm>
        <a:off x="22611" y="2848385"/>
        <a:ext cx="2486550" cy="440500"/>
      </dsp:txXfrm>
    </dsp:sp>
    <dsp:sp modelId="{A76B66C8-BA96-4154-B4EC-7BA704816C03}">
      <dsp:nvSpPr>
        <dsp:cNvPr id="0" name=""/>
        <dsp:cNvSpPr/>
      </dsp:nvSpPr>
      <dsp:spPr>
        <a:xfrm>
          <a:off x="0" y="3288886"/>
          <a:ext cx="9737588" cy="926361"/>
        </a:xfrm>
        <a:prstGeom prst="rect">
          <a:avLst/>
        </a:prstGeom>
        <a:noFill/>
        <a:ln w="6350" cap="flat" cmpd="sng" algn="ctr">
          <a:solidFill>
            <a:schemeClr val="dk1">
              <a:alpha val="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285750" lvl="1" indent="-285750" algn="l" defTabSz="1244600">
            <a:lnSpc>
              <a:spcPct val="90000"/>
            </a:lnSpc>
            <a:spcBef>
              <a:spcPct val="0"/>
            </a:spcBef>
            <a:spcAft>
              <a:spcPct val="15000"/>
            </a:spcAft>
            <a:buChar char="•"/>
          </a:pPr>
          <a:r>
            <a:rPr lang="en-US" sz="2800" b="1" kern="1200" dirty="0"/>
            <a:t>To propose strategies that enhance the customer experience for each cluster based on their specific needs and preferences.</a:t>
          </a:r>
        </a:p>
      </dsp:txBody>
      <dsp:txXfrm>
        <a:off x="0" y="3288886"/>
        <a:ext cx="9737588" cy="92636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E87E94-8CCC-4407-A901-9AB9E9EAE50D}">
      <dsp:nvSpPr>
        <dsp:cNvPr id="0" name=""/>
        <dsp:cNvSpPr/>
      </dsp:nvSpPr>
      <dsp:spPr>
        <a:xfrm>
          <a:off x="0" y="325232"/>
          <a:ext cx="9093200" cy="11907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05733" tIns="437388" rIns="705733" bIns="149352" numCol="1" spcCol="1270" anchor="t" anchorCtr="0">
          <a:noAutofit/>
        </a:bodyPr>
        <a:lstStyle/>
        <a:p>
          <a:pPr marL="228600" lvl="1" indent="-228600" algn="l" defTabSz="933450">
            <a:lnSpc>
              <a:spcPct val="90000"/>
            </a:lnSpc>
            <a:spcBef>
              <a:spcPct val="0"/>
            </a:spcBef>
            <a:spcAft>
              <a:spcPct val="15000"/>
            </a:spcAft>
            <a:buChar char="•"/>
          </a:pPr>
          <a:r>
            <a:rPr lang="en-US" sz="2100" b="1" kern="1200" dirty="0"/>
            <a:t>Distinct customer clusters with unique spending behaviors exist within the dataset.</a:t>
          </a:r>
        </a:p>
      </dsp:txBody>
      <dsp:txXfrm>
        <a:off x="0" y="325232"/>
        <a:ext cx="9093200" cy="1190700"/>
      </dsp:txXfrm>
    </dsp:sp>
    <dsp:sp modelId="{684F3779-D141-4884-A3A5-82FEBBBB1792}">
      <dsp:nvSpPr>
        <dsp:cNvPr id="0" name=""/>
        <dsp:cNvSpPr/>
      </dsp:nvSpPr>
      <dsp:spPr>
        <a:xfrm>
          <a:off x="454660" y="15272"/>
          <a:ext cx="2860029" cy="61992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40591" tIns="0" rIns="240591" bIns="0" numCol="1" spcCol="1270" anchor="ctr" anchorCtr="0">
          <a:noAutofit/>
        </a:bodyPr>
        <a:lstStyle/>
        <a:p>
          <a:pPr marL="0" lvl="0" indent="0" algn="l" defTabSz="933450">
            <a:lnSpc>
              <a:spcPct val="90000"/>
            </a:lnSpc>
            <a:spcBef>
              <a:spcPct val="0"/>
            </a:spcBef>
            <a:spcAft>
              <a:spcPct val="35000"/>
            </a:spcAft>
            <a:buNone/>
          </a:pPr>
          <a:r>
            <a:rPr lang="en-US" sz="2100" b="1" kern="1200" dirty="0"/>
            <a:t>Hypothesis -1 </a:t>
          </a:r>
        </a:p>
      </dsp:txBody>
      <dsp:txXfrm>
        <a:off x="484922" y="45534"/>
        <a:ext cx="2799505" cy="559396"/>
      </dsp:txXfrm>
    </dsp:sp>
    <dsp:sp modelId="{36FB650A-AEE3-4297-AFAE-5469E605EC25}">
      <dsp:nvSpPr>
        <dsp:cNvPr id="0" name=""/>
        <dsp:cNvSpPr/>
      </dsp:nvSpPr>
      <dsp:spPr>
        <a:xfrm>
          <a:off x="0" y="1939292"/>
          <a:ext cx="9093200" cy="11907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05733" tIns="437388" rIns="705733" bIns="149352" numCol="1" spcCol="1270" anchor="t" anchorCtr="0">
          <a:noAutofit/>
        </a:bodyPr>
        <a:lstStyle/>
        <a:p>
          <a:pPr marL="228600" lvl="1" indent="-228600" algn="l" defTabSz="933450">
            <a:lnSpc>
              <a:spcPct val="90000"/>
            </a:lnSpc>
            <a:spcBef>
              <a:spcPct val="0"/>
            </a:spcBef>
            <a:spcAft>
              <a:spcPct val="15000"/>
            </a:spcAft>
            <a:buChar char="•"/>
          </a:pPr>
          <a:r>
            <a:rPr lang="en-US" sz="2100" b="1" kern="1200" dirty="0"/>
            <a:t>The identified clusters can be characterized by their spending on specific product categories.</a:t>
          </a:r>
        </a:p>
      </dsp:txBody>
      <dsp:txXfrm>
        <a:off x="0" y="1939292"/>
        <a:ext cx="9093200" cy="1190700"/>
      </dsp:txXfrm>
    </dsp:sp>
    <dsp:sp modelId="{9807C70B-112E-475D-B93A-BE815E31BAD0}">
      <dsp:nvSpPr>
        <dsp:cNvPr id="0" name=""/>
        <dsp:cNvSpPr/>
      </dsp:nvSpPr>
      <dsp:spPr>
        <a:xfrm>
          <a:off x="454660" y="1629332"/>
          <a:ext cx="2656851" cy="61992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40591" tIns="0" rIns="240591" bIns="0" numCol="1" spcCol="1270" anchor="ctr" anchorCtr="0">
          <a:noAutofit/>
        </a:bodyPr>
        <a:lstStyle/>
        <a:p>
          <a:pPr marL="0" lvl="0" indent="0" algn="l" defTabSz="933450">
            <a:lnSpc>
              <a:spcPct val="90000"/>
            </a:lnSpc>
            <a:spcBef>
              <a:spcPct val="0"/>
            </a:spcBef>
            <a:spcAft>
              <a:spcPct val="35000"/>
            </a:spcAft>
            <a:buNone/>
          </a:pPr>
          <a:r>
            <a:rPr lang="en-US" sz="2100" b="1" kern="1200" dirty="0"/>
            <a:t>Hypothesis - 2</a:t>
          </a:r>
        </a:p>
      </dsp:txBody>
      <dsp:txXfrm>
        <a:off x="484922" y="1659594"/>
        <a:ext cx="2596327" cy="559396"/>
      </dsp:txXfrm>
    </dsp:sp>
    <dsp:sp modelId="{01174829-2D58-4757-B44A-7DA3D2DF46F5}">
      <dsp:nvSpPr>
        <dsp:cNvPr id="0" name=""/>
        <dsp:cNvSpPr/>
      </dsp:nvSpPr>
      <dsp:spPr>
        <a:xfrm>
          <a:off x="0" y="3553352"/>
          <a:ext cx="9093200" cy="1190700"/>
        </a:xfrm>
        <a:prstGeom prst="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05733" tIns="437388" rIns="705733" bIns="149352" numCol="1" spcCol="1270" anchor="t" anchorCtr="0">
          <a:noAutofit/>
        </a:bodyPr>
        <a:lstStyle/>
        <a:p>
          <a:pPr marL="228600" lvl="1" indent="-228600" algn="l" defTabSz="933450">
            <a:lnSpc>
              <a:spcPct val="90000"/>
            </a:lnSpc>
            <a:spcBef>
              <a:spcPct val="0"/>
            </a:spcBef>
            <a:spcAft>
              <a:spcPct val="15000"/>
            </a:spcAft>
            <a:buChar char="•"/>
          </a:pPr>
          <a:r>
            <a:rPr lang="en-US" sz="2100" b="1" kern="1200" dirty="0"/>
            <a:t>Tailored strategies based on cluster characteristics will enhance customer experience and satisfaction.</a:t>
          </a:r>
        </a:p>
      </dsp:txBody>
      <dsp:txXfrm>
        <a:off x="0" y="3553352"/>
        <a:ext cx="9093200" cy="1190700"/>
      </dsp:txXfrm>
    </dsp:sp>
    <dsp:sp modelId="{0CF666EF-1E6B-4D2B-9E60-7E2232695783}">
      <dsp:nvSpPr>
        <dsp:cNvPr id="0" name=""/>
        <dsp:cNvSpPr/>
      </dsp:nvSpPr>
      <dsp:spPr>
        <a:xfrm>
          <a:off x="454660" y="3243392"/>
          <a:ext cx="2618723" cy="61992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40591" tIns="0" rIns="240591" bIns="0" numCol="1" spcCol="1270" anchor="ctr" anchorCtr="0">
          <a:noAutofit/>
        </a:bodyPr>
        <a:lstStyle/>
        <a:p>
          <a:pPr marL="0" lvl="0" indent="0" algn="l" defTabSz="933450">
            <a:lnSpc>
              <a:spcPct val="90000"/>
            </a:lnSpc>
            <a:spcBef>
              <a:spcPct val="0"/>
            </a:spcBef>
            <a:spcAft>
              <a:spcPct val="35000"/>
            </a:spcAft>
            <a:buNone/>
          </a:pPr>
          <a:r>
            <a:rPr lang="en-US" sz="2100" b="1" kern="1200" dirty="0"/>
            <a:t>Hypothesis - 3</a:t>
          </a:r>
        </a:p>
      </dsp:txBody>
      <dsp:txXfrm>
        <a:off x="484922" y="3273654"/>
        <a:ext cx="2558199"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1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2/2/2025</a:t>
            </a:fld>
            <a:endParaRPr lang="en-US" dirty="0"/>
          </a:p>
        </p:txBody>
      </p:sp>
      <p:sp>
        <p:nvSpPr>
          <p:cNvPr id="4" name="Footer Placeholder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image1.jpg>
</file>

<file path=ppt/media/image10.svg>
</file>

<file path=ppt/media/image11.jpg>
</file>

<file path=ppt/media/image12.png>
</file>

<file path=ppt/media/image13.svg>
</file>

<file path=ppt/media/image14.jpg>
</file>

<file path=ppt/media/image15.svg>
</file>

<file path=ppt/media/image16.jpg>
</file>

<file path=ppt/media/image17.jpg>
</file>

<file path=ppt/media/image18.png>
</file>

<file path=ppt/media/image19.png>
</file>

<file path=ppt/media/image2.png>
</file>

<file path=ppt/media/image20.png>
</file>

<file path=ppt/media/image3.svg>
</file>

<file path=ppt/media/image4.png>
</file>

<file path=ppt/media/image5.sv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2/2/2025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dirty="0"/>
          </a:p>
        </p:txBody>
      </p:sp>
    </p:spTree>
    <p:extLst>
      <p:ext uri="{BB962C8B-B14F-4D97-AF65-F5344CB8AC3E}">
        <p14:creationId xmlns:p14="http://schemas.microsoft.com/office/powerpoint/2010/main" val="34421903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Density-Based Method (DBSCAN):</a:t>
            </a:r>
            <a:endParaRPr lang="en-US" dirty="0"/>
          </a:p>
          <a:p>
            <a:pPr>
              <a:buFont typeface="Arial" panose="020B0604020202020204" pitchFamily="34" charset="0"/>
              <a:buChar char="•"/>
            </a:pPr>
            <a:r>
              <a:rPr lang="en-US" dirty="0"/>
              <a:t>Unlike K-Means and Hierarchical clustering, </a:t>
            </a:r>
            <a:r>
              <a:rPr lang="en-US" b="1" dirty="0"/>
              <a:t>DBSCAN</a:t>
            </a:r>
            <a:r>
              <a:rPr lang="en-US" dirty="0"/>
              <a:t> does not require a predefined number of clusters.</a:t>
            </a:r>
          </a:p>
          <a:p>
            <a:pPr>
              <a:buFont typeface="Arial" panose="020B0604020202020204" pitchFamily="34" charset="0"/>
              <a:buChar char="•"/>
            </a:pPr>
            <a:r>
              <a:rPr lang="en-US" dirty="0"/>
              <a:t>Instead, we tune the </a:t>
            </a:r>
            <a:r>
              <a:rPr lang="en-US" b="1" dirty="0"/>
              <a:t>epsilon (ε)</a:t>
            </a:r>
            <a:r>
              <a:rPr lang="en-US" dirty="0"/>
              <a:t> and </a:t>
            </a:r>
            <a:r>
              <a:rPr lang="en-US" b="1" dirty="0"/>
              <a:t>minimum points</a:t>
            </a:r>
            <a:r>
              <a:rPr lang="en-US" dirty="0"/>
              <a:t> parameters to identify meaningful clusters and detect outliers.</a:t>
            </a:r>
          </a:p>
          <a:p>
            <a:r>
              <a:rPr lang="en-US" b="1" dirty="0"/>
              <a:t>Gaussian Mixture Models (GMM):</a:t>
            </a:r>
            <a:endParaRPr lang="en-US" dirty="0"/>
          </a:p>
          <a:p>
            <a:pPr>
              <a:buFont typeface="Arial" panose="020B0604020202020204" pitchFamily="34" charset="0"/>
              <a:buChar char="•"/>
            </a:pPr>
            <a:r>
              <a:rPr lang="en-US" dirty="0"/>
              <a:t>A probabilistic approach where clusters are modeled using Gaussian distributions.</a:t>
            </a:r>
          </a:p>
          <a:p>
            <a:pPr>
              <a:buFont typeface="Arial" panose="020B0604020202020204" pitchFamily="34" charset="0"/>
              <a:buChar char="•"/>
            </a:pPr>
            <a:r>
              <a:rPr lang="en-US" b="1" dirty="0"/>
              <a:t>Log-likelihood</a:t>
            </a:r>
            <a:r>
              <a:rPr lang="en-US" dirty="0"/>
              <a:t> is used to assess the model’s performance, with </a:t>
            </a:r>
            <a:r>
              <a:rPr lang="en-US" b="1" dirty="0"/>
              <a:t>higher values indicating a better fit</a:t>
            </a:r>
            <a:r>
              <a:rPr lang="en-US" dirty="0"/>
              <a:t> to the data.</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10</a:t>
            </a:fld>
            <a:endParaRPr lang="en-US" noProof="0" dirty="0"/>
          </a:p>
        </p:txBody>
      </p:sp>
    </p:spTree>
    <p:extLst>
      <p:ext uri="{BB962C8B-B14F-4D97-AF65-F5344CB8AC3E}">
        <p14:creationId xmlns:p14="http://schemas.microsoft.com/office/powerpoint/2010/main" val="2093110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study aims to segment wholesale customers into distinct groups based on their spending behaviors. By leveraging clustering techniques, we identify meaningful patterns within the dataset, allowing for a deeper understanding of customer purchasing habits.</a:t>
            </a:r>
          </a:p>
          <a:p>
            <a:r>
              <a:rPr lang="en-US" dirty="0"/>
              <a:t>Once the clusters are established, we analyze their characteristics, focusing on key factors such as product preferences, spending intensity, and overall purchasing trends. This analysis helps businesses recognize the unique needs of each customer group.</a:t>
            </a:r>
          </a:p>
          <a:p>
            <a:r>
              <a:rPr lang="en-US" dirty="0"/>
              <a:t>Based on these insights, we propose targeted strategies to enhance customer experience and optimize business operations. These strategies may include personalized marketing campaigns, tailored promotions, and customized service offerings, ensuring that each customer segment receives the most relevant and effective engagement.</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11</a:t>
            </a:fld>
            <a:endParaRPr lang="en-US" noProof="0" dirty="0"/>
          </a:p>
        </p:txBody>
      </p:sp>
    </p:spTree>
    <p:extLst>
      <p:ext uri="{BB962C8B-B14F-4D97-AF65-F5344CB8AC3E}">
        <p14:creationId xmlns:p14="http://schemas.microsoft.com/office/powerpoint/2010/main" val="2358674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6.1 Overview of Data Analysis</a:t>
            </a:r>
          </a:p>
          <a:p>
            <a:pPr>
              <a:buFont typeface="Arial" panose="020B0604020202020204" pitchFamily="34" charset="0"/>
              <a:buChar char="•"/>
            </a:pPr>
            <a:r>
              <a:rPr lang="en-US" dirty="0"/>
              <a:t>Analyzed wholesale customer data to uncover spending behavior patterns.</a:t>
            </a:r>
          </a:p>
          <a:p>
            <a:pPr>
              <a:buFont typeface="Arial" panose="020B0604020202020204" pitchFamily="34" charset="0"/>
              <a:buChar char="•"/>
            </a:pPr>
            <a:r>
              <a:rPr lang="en-US" dirty="0"/>
              <a:t>Used clustering techniques to segment customers for business insights.</a:t>
            </a:r>
          </a:p>
          <a:p>
            <a:r>
              <a:rPr lang="en-US" b="1" dirty="0"/>
              <a:t>6.2 Data Preprocessing</a:t>
            </a:r>
          </a:p>
          <a:p>
            <a:pPr>
              <a:buFont typeface="Arial" panose="020B0604020202020204" pitchFamily="34" charset="0"/>
              <a:buChar char="•"/>
            </a:pPr>
            <a:r>
              <a:rPr lang="en-US" dirty="0"/>
              <a:t>Removed irrelevant features, scaled data, and applied dimensionality reduction.</a:t>
            </a:r>
          </a:p>
          <a:p>
            <a:pPr>
              <a:buFont typeface="Arial" panose="020B0604020202020204" pitchFamily="34" charset="0"/>
              <a:buChar char="•"/>
            </a:pPr>
            <a:r>
              <a:rPr lang="en-US" dirty="0"/>
              <a:t>Ensured data was suitable for clustering and analysis.</a:t>
            </a:r>
          </a:p>
          <a:p>
            <a:r>
              <a:rPr lang="en-US" b="1" dirty="0"/>
              <a:t>6.3 Cluster Analysis</a:t>
            </a:r>
          </a:p>
          <a:p>
            <a:pPr>
              <a:buFont typeface="Arial" panose="020B0604020202020204" pitchFamily="34" charset="0"/>
              <a:buChar char="•"/>
            </a:pPr>
            <a:r>
              <a:rPr lang="en-US" dirty="0"/>
              <a:t>Examined customer segments from different clustering algorithms.</a:t>
            </a:r>
          </a:p>
          <a:p>
            <a:pPr>
              <a:buFont typeface="Arial" panose="020B0604020202020204" pitchFamily="34" charset="0"/>
              <a:buChar char="•"/>
            </a:pPr>
            <a:r>
              <a:rPr lang="en-US" dirty="0"/>
              <a:t>Compared segmentation patterns across multiple methods.</a:t>
            </a:r>
          </a:p>
          <a:p>
            <a:r>
              <a:rPr lang="en-US" b="1" dirty="0"/>
              <a:t>6.3.1 K-Means Clustering Analysis</a:t>
            </a:r>
          </a:p>
          <a:p>
            <a:pPr>
              <a:buFont typeface="Arial" panose="020B0604020202020204" pitchFamily="34" charset="0"/>
              <a:buChar char="•"/>
            </a:pPr>
            <a:r>
              <a:rPr lang="en-US" dirty="0"/>
              <a:t>Investigated customer spending behaviors within K-Means clusters.</a:t>
            </a:r>
          </a:p>
          <a:p>
            <a:pPr>
              <a:buFont typeface="Arial" panose="020B0604020202020204" pitchFamily="34" charset="0"/>
              <a:buChar char="•"/>
            </a:pPr>
            <a:r>
              <a:rPr lang="en-US" dirty="0"/>
              <a:t>Identified distinct segment preferences and tendencies.</a:t>
            </a:r>
          </a:p>
          <a:p>
            <a:r>
              <a:rPr lang="en-US" b="1" dirty="0"/>
              <a:t>6.3.2 Agglomerative Clustering Analysis</a:t>
            </a:r>
          </a:p>
          <a:p>
            <a:pPr>
              <a:buFont typeface="Arial" panose="020B0604020202020204" pitchFamily="34" charset="0"/>
              <a:buChar char="•"/>
            </a:pPr>
            <a:r>
              <a:rPr lang="en-US" dirty="0"/>
              <a:t>Analyzed spending patterns in hierarchical clusters.</a:t>
            </a:r>
          </a:p>
          <a:p>
            <a:pPr>
              <a:buFont typeface="Arial" panose="020B0604020202020204" pitchFamily="34" charset="0"/>
              <a:buChar char="•"/>
            </a:pPr>
            <a:r>
              <a:rPr lang="en-US" dirty="0"/>
              <a:t>Compared with K-Means results for deeper insights.</a:t>
            </a:r>
          </a:p>
          <a:p>
            <a:r>
              <a:rPr lang="en-US" b="1" dirty="0"/>
              <a:t>6.3.3 Gaussian Mixture Clustering Analysis</a:t>
            </a:r>
          </a:p>
          <a:p>
            <a:pPr>
              <a:buFont typeface="Arial" panose="020B0604020202020204" pitchFamily="34" charset="0"/>
              <a:buChar char="•"/>
            </a:pPr>
            <a:r>
              <a:rPr lang="en-US" dirty="0"/>
              <a:t>Evaluated Gaussian Mixture clusters and their ability to capture spending trends.</a:t>
            </a:r>
          </a:p>
          <a:p>
            <a:pPr>
              <a:buFont typeface="Arial" panose="020B0604020202020204" pitchFamily="34" charset="0"/>
              <a:buChar char="•"/>
            </a:pPr>
            <a:r>
              <a:rPr lang="en-US" dirty="0"/>
              <a:t>Assessed effectiveness in modeling data distributions.</a:t>
            </a:r>
          </a:p>
          <a:p>
            <a:r>
              <a:rPr lang="en-US" b="1" dirty="0"/>
              <a:t>6.3.4 DBSCAN Clustering Analysis</a:t>
            </a:r>
          </a:p>
          <a:p>
            <a:pPr>
              <a:buFont typeface="Arial" panose="020B0604020202020204" pitchFamily="34" charset="0"/>
              <a:buChar char="•"/>
            </a:pPr>
            <a:r>
              <a:rPr lang="en-US" dirty="0"/>
              <a:t>Analyzed density-based clusters and identified outliers.</a:t>
            </a:r>
          </a:p>
          <a:p>
            <a:pPr>
              <a:buFont typeface="Arial" panose="020B0604020202020204" pitchFamily="34" charset="0"/>
              <a:buChar char="•"/>
            </a:pPr>
            <a:r>
              <a:rPr lang="en-US" dirty="0"/>
              <a:t>Explored implications of outliers for business decision-making.</a:t>
            </a:r>
          </a:p>
          <a:p>
            <a:r>
              <a:rPr lang="en-US" b="1" dirty="0"/>
              <a:t>6.4 Interpretation of Results</a:t>
            </a:r>
          </a:p>
          <a:p>
            <a:pPr>
              <a:buFont typeface="Arial" panose="020B0604020202020204" pitchFamily="34" charset="0"/>
              <a:buChar char="•"/>
            </a:pPr>
            <a:r>
              <a:rPr lang="en-US" dirty="0"/>
              <a:t>Identified key customer trends and segments.</a:t>
            </a:r>
          </a:p>
          <a:p>
            <a:pPr>
              <a:buFont typeface="Arial" panose="020B0604020202020204" pitchFamily="34" charset="0"/>
              <a:buChar char="•"/>
            </a:pPr>
            <a:r>
              <a:rPr lang="en-US" dirty="0"/>
              <a:t>Provided recommendations for targeted marketing and resource allocation.</a:t>
            </a:r>
          </a:p>
          <a:p>
            <a:r>
              <a:rPr lang="en-US" b="1" dirty="0"/>
              <a:t>6.5 Limitations and Future Directions</a:t>
            </a:r>
          </a:p>
          <a:p>
            <a:pPr>
              <a:buFont typeface="Arial" panose="020B0604020202020204" pitchFamily="34" charset="0"/>
              <a:buChar char="•"/>
            </a:pPr>
            <a:r>
              <a:rPr lang="en-US" dirty="0"/>
              <a:t>Discussed clustering algorithm assumptions and dataset constraints.</a:t>
            </a:r>
          </a:p>
          <a:p>
            <a:pPr>
              <a:buFont typeface="Arial" panose="020B0604020202020204" pitchFamily="34" charset="0"/>
              <a:buChar char="•"/>
            </a:pPr>
            <a:r>
              <a:rPr lang="en-US" dirty="0"/>
              <a:t>Suggested future research directions to improve segmentation accuracy.</a:t>
            </a:r>
          </a:p>
          <a:p>
            <a:r>
              <a:rPr lang="en-US" b="1" dirty="0"/>
              <a:t>6.6 Conclusion</a:t>
            </a:r>
          </a:p>
          <a:p>
            <a:pPr>
              <a:buFont typeface="Arial" panose="020B0604020202020204" pitchFamily="34" charset="0"/>
              <a:buChar char="•"/>
            </a:pPr>
            <a:r>
              <a:rPr lang="en-US" dirty="0"/>
              <a:t>Provided a comprehensive customer segmentation analysis.</a:t>
            </a:r>
          </a:p>
          <a:p>
            <a:pPr>
              <a:buFont typeface="Arial" panose="020B0604020202020204" pitchFamily="34" charset="0"/>
              <a:buChar char="•"/>
            </a:pPr>
            <a:r>
              <a:rPr lang="en-US" dirty="0"/>
              <a:t>Offered insights to optimize marketing and operational strategies.</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15</a:t>
            </a:fld>
            <a:endParaRPr lang="en-US" noProof="0" dirty="0"/>
          </a:p>
        </p:txBody>
      </p:sp>
    </p:spTree>
    <p:extLst>
      <p:ext uri="{BB962C8B-B14F-4D97-AF65-F5344CB8AC3E}">
        <p14:creationId xmlns:p14="http://schemas.microsoft.com/office/powerpoint/2010/main" val="1794470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6.1 Overview of Data Analysis</a:t>
            </a:r>
          </a:p>
          <a:p>
            <a:pPr>
              <a:buFont typeface="Arial" panose="020B0604020202020204" pitchFamily="34" charset="0"/>
              <a:buChar char="•"/>
            </a:pPr>
            <a:r>
              <a:rPr lang="en-US" dirty="0"/>
              <a:t>Analyzed wholesale customer data to uncover spending behavior patterns.</a:t>
            </a:r>
          </a:p>
          <a:p>
            <a:pPr>
              <a:buFont typeface="Arial" panose="020B0604020202020204" pitchFamily="34" charset="0"/>
              <a:buChar char="•"/>
            </a:pPr>
            <a:r>
              <a:rPr lang="en-US" dirty="0"/>
              <a:t>Used clustering techniques to segment customers for business insights.</a:t>
            </a:r>
          </a:p>
          <a:p>
            <a:r>
              <a:rPr lang="en-US" b="1" dirty="0"/>
              <a:t>6.2 Data Preprocessing</a:t>
            </a:r>
          </a:p>
          <a:p>
            <a:pPr>
              <a:buFont typeface="Arial" panose="020B0604020202020204" pitchFamily="34" charset="0"/>
              <a:buChar char="•"/>
            </a:pPr>
            <a:r>
              <a:rPr lang="en-US" dirty="0"/>
              <a:t>Removed irrelevant features, scaled data, and applied dimensionality reduction.</a:t>
            </a:r>
          </a:p>
          <a:p>
            <a:pPr>
              <a:buFont typeface="Arial" panose="020B0604020202020204" pitchFamily="34" charset="0"/>
              <a:buChar char="•"/>
            </a:pPr>
            <a:r>
              <a:rPr lang="en-US" dirty="0"/>
              <a:t>Ensured data was suitable for clustering and analysis.</a:t>
            </a:r>
          </a:p>
          <a:p>
            <a:r>
              <a:rPr lang="en-US" b="1" dirty="0"/>
              <a:t>6.3 Cluster Analysis</a:t>
            </a:r>
          </a:p>
          <a:p>
            <a:pPr>
              <a:buFont typeface="Arial" panose="020B0604020202020204" pitchFamily="34" charset="0"/>
              <a:buChar char="•"/>
            </a:pPr>
            <a:r>
              <a:rPr lang="en-US" dirty="0"/>
              <a:t>Examined customer segments from different clustering algorithms.</a:t>
            </a:r>
          </a:p>
          <a:p>
            <a:pPr>
              <a:buFont typeface="Arial" panose="020B0604020202020204" pitchFamily="34" charset="0"/>
              <a:buChar char="•"/>
            </a:pPr>
            <a:r>
              <a:rPr lang="en-US" dirty="0"/>
              <a:t>Compared segmentation patterns across multiple methods.</a:t>
            </a:r>
          </a:p>
          <a:p>
            <a:r>
              <a:rPr lang="en-US" b="1" dirty="0"/>
              <a:t>6.3.1 K-Means Clustering Analysis</a:t>
            </a:r>
          </a:p>
          <a:p>
            <a:pPr>
              <a:buFont typeface="Arial" panose="020B0604020202020204" pitchFamily="34" charset="0"/>
              <a:buChar char="•"/>
            </a:pPr>
            <a:r>
              <a:rPr lang="en-US" dirty="0"/>
              <a:t>Investigated customer spending behaviors within K-Means clusters.</a:t>
            </a:r>
          </a:p>
          <a:p>
            <a:pPr>
              <a:buFont typeface="Arial" panose="020B0604020202020204" pitchFamily="34" charset="0"/>
              <a:buChar char="•"/>
            </a:pPr>
            <a:r>
              <a:rPr lang="en-US" dirty="0"/>
              <a:t>Identified distinct segment preferences and tendencies.</a:t>
            </a:r>
          </a:p>
          <a:p>
            <a:r>
              <a:rPr lang="en-US" b="1" dirty="0"/>
              <a:t>6.3.2 Agglomerative Clustering Analysis</a:t>
            </a:r>
          </a:p>
          <a:p>
            <a:pPr>
              <a:buFont typeface="Arial" panose="020B0604020202020204" pitchFamily="34" charset="0"/>
              <a:buChar char="•"/>
            </a:pPr>
            <a:r>
              <a:rPr lang="en-US" dirty="0"/>
              <a:t>Analyzed spending patterns in hierarchical clusters.</a:t>
            </a:r>
          </a:p>
          <a:p>
            <a:pPr>
              <a:buFont typeface="Arial" panose="020B0604020202020204" pitchFamily="34" charset="0"/>
              <a:buChar char="•"/>
            </a:pPr>
            <a:r>
              <a:rPr lang="en-US" dirty="0"/>
              <a:t>Compared with K-Means results for deeper insights.</a:t>
            </a:r>
          </a:p>
          <a:p>
            <a:r>
              <a:rPr lang="en-US" b="1" dirty="0"/>
              <a:t>6.3.3 Gaussian Mixture Clustering Analysis</a:t>
            </a:r>
          </a:p>
          <a:p>
            <a:pPr>
              <a:buFont typeface="Arial" panose="020B0604020202020204" pitchFamily="34" charset="0"/>
              <a:buChar char="•"/>
            </a:pPr>
            <a:r>
              <a:rPr lang="en-US" dirty="0"/>
              <a:t>Evaluated Gaussian Mixture clusters and their ability to capture spending trends.</a:t>
            </a:r>
          </a:p>
          <a:p>
            <a:pPr>
              <a:buFont typeface="Arial" panose="020B0604020202020204" pitchFamily="34" charset="0"/>
              <a:buChar char="•"/>
            </a:pPr>
            <a:r>
              <a:rPr lang="en-US" dirty="0"/>
              <a:t>Assessed effectiveness in modeling data distributions.</a:t>
            </a:r>
          </a:p>
          <a:p>
            <a:r>
              <a:rPr lang="en-US" b="1" dirty="0"/>
              <a:t>6.3.4 DBSCAN Clustering Analysis</a:t>
            </a:r>
          </a:p>
          <a:p>
            <a:pPr>
              <a:buFont typeface="Arial" panose="020B0604020202020204" pitchFamily="34" charset="0"/>
              <a:buChar char="•"/>
            </a:pPr>
            <a:r>
              <a:rPr lang="en-US" dirty="0"/>
              <a:t>Analyzed density-based clusters and identified outliers.</a:t>
            </a:r>
          </a:p>
          <a:p>
            <a:pPr>
              <a:buFont typeface="Arial" panose="020B0604020202020204" pitchFamily="34" charset="0"/>
              <a:buChar char="•"/>
            </a:pPr>
            <a:r>
              <a:rPr lang="en-US" dirty="0"/>
              <a:t>Explored implications of outliers for business decision-making.</a:t>
            </a:r>
          </a:p>
          <a:p>
            <a:r>
              <a:rPr lang="en-US" b="1" dirty="0"/>
              <a:t>6.4 Interpretation of Results</a:t>
            </a:r>
          </a:p>
          <a:p>
            <a:pPr>
              <a:buFont typeface="Arial" panose="020B0604020202020204" pitchFamily="34" charset="0"/>
              <a:buChar char="•"/>
            </a:pPr>
            <a:r>
              <a:rPr lang="en-US" dirty="0"/>
              <a:t>Identified key customer trends and segments.</a:t>
            </a:r>
          </a:p>
          <a:p>
            <a:pPr>
              <a:buFont typeface="Arial" panose="020B0604020202020204" pitchFamily="34" charset="0"/>
              <a:buChar char="•"/>
            </a:pPr>
            <a:r>
              <a:rPr lang="en-US" dirty="0"/>
              <a:t>Provided recommendations for targeted marketing and resource allocation.</a:t>
            </a:r>
          </a:p>
          <a:p>
            <a:r>
              <a:rPr lang="en-US" b="1" dirty="0"/>
              <a:t>6.5 Limitations and Future Directions</a:t>
            </a:r>
          </a:p>
          <a:p>
            <a:pPr>
              <a:buFont typeface="Arial" panose="020B0604020202020204" pitchFamily="34" charset="0"/>
              <a:buChar char="•"/>
            </a:pPr>
            <a:r>
              <a:rPr lang="en-US" dirty="0"/>
              <a:t>Discussed clustering algorithm assumptions and dataset constraints.</a:t>
            </a:r>
          </a:p>
          <a:p>
            <a:pPr>
              <a:buFont typeface="Arial" panose="020B0604020202020204" pitchFamily="34" charset="0"/>
              <a:buChar char="•"/>
            </a:pPr>
            <a:r>
              <a:rPr lang="en-US" dirty="0"/>
              <a:t>Suggested future research directions to improve segmentation accuracy.</a:t>
            </a:r>
          </a:p>
          <a:p>
            <a:r>
              <a:rPr lang="en-US" b="1" dirty="0"/>
              <a:t>6.6 Conclusion</a:t>
            </a:r>
          </a:p>
          <a:p>
            <a:pPr>
              <a:buFont typeface="Arial" panose="020B0604020202020204" pitchFamily="34" charset="0"/>
              <a:buChar char="•"/>
            </a:pPr>
            <a:r>
              <a:rPr lang="en-US" dirty="0"/>
              <a:t>Provided a comprehensive customer segmentation analysis.</a:t>
            </a:r>
          </a:p>
          <a:p>
            <a:pPr>
              <a:buFont typeface="Arial" panose="020B0604020202020204" pitchFamily="34" charset="0"/>
              <a:buChar char="•"/>
            </a:pPr>
            <a:r>
              <a:rPr lang="en-US" dirty="0"/>
              <a:t>Offered insights to optimize marketing and operational strategies.</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16</a:t>
            </a:fld>
            <a:endParaRPr lang="en-US" noProof="0" dirty="0"/>
          </a:p>
        </p:txBody>
      </p:sp>
    </p:spTree>
    <p:extLst>
      <p:ext uri="{BB962C8B-B14F-4D97-AF65-F5344CB8AC3E}">
        <p14:creationId xmlns:p14="http://schemas.microsoft.com/office/powerpoint/2010/main" val="270576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Based on those graphs, the best combination of SSE and Silhouette Score seems to be realized at three (3) clusters.</a:t>
            </a:r>
            <a:br>
              <a:rPr lang="en-US" sz="1200" dirty="0"/>
            </a:br>
            <a:br>
              <a:rPr lang="en-US" sz="1200" dirty="0"/>
            </a:br>
            <a:r>
              <a:rPr lang="en-US" sz="1200" dirty="0"/>
              <a:t>SSE: 2986</a:t>
            </a:r>
            <a:br>
              <a:rPr lang="en-US" sz="1200" dirty="0"/>
            </a:br>
            <a:br>
              <a:rPr lang="en-US" sz="1200" dirty="0"/>
            </a:br>
            <a:r>
              <a:rPr lang="en-US" sz="1200" dirty="0"/>
              <a:t>Silhouette Score: 0.28</a:t>
            </a:r>
            <a:br>
              <a:rPr lang="en-US" sz="1200" dirty="0"/>
            </a:br>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17</a:t>
            </a:fld>
            <a:endParaRPr lang="en-US" noProof="0" dirty="0"/>
          </a:p>
        </p:txBody>
      </p:sp>
    </p:spTree>
    <p:extLst>
      <p:ext uri="{BB962C8B-B14F-4D97-AF65-F5344CB8AC3E}">
        <p14:creationId xmlns:p14="http://schemas.microsoft.com/office/powerpoint/2010/main" val="20298197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Based on those graphs, the best combination of SSE and Silhouette Score seems to be realized at three (3) clusters.</a:t>
            </a:r>
            <a:br>
              <a:rPr lang="en-US" sz="1200" dirty="0"/>
            </a:br>
            <a:br>
              <a:rPr lang="en-US" sz="1200" dirty="0"/>
            </a:br>
            <a:r>
              <a:rPr lang="en-US" sz="1200" dirty="0"/>
              <a:t>SSE: 2986</a:t>
            </a:r>
            <a:br>
              <a:rPr lang="en-US" sz="1200" dirty="0"/>
            </a:br>
            <a:br>
              <a:rPr lang="en-US" sz="1200" dirty="0"/>
            </a:br>
            <a:r>
              <a:rPr lang="en-US" sz="1200" dirty="0"/>
              <a:t>Silhouette Score: 0.28</a:t>
            </a:r>
            <a:br>
              <a:rPr lang="en-US" sz="1200" dirty="0"/>
            </a:br>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19</a:t>
            </a:fld>
            <a:endParaRPr lang="en-US" noProof="0" dirty="0"/>
          </a:p>
        </p:txBody>
      </p:sp>
    </p:spTree>
    <p:extLst>
      <p:ext uri="{BB962C8B-B14F-4D97-AF65-F5344CB8AC3E}">
        <p14:creationId xmlns:p14="http://schemas.microsoft.com/office/powerpoint/2010/main" val="8311180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20</a:t>
            </a:fld>
            <a:endParaRPr lang="en-US" noProof="0" dirty="0"/>
          </a:p>
        </p:txBody>
      </p:sp>
    </p:spTree>
    <p:extLst>
      <p:ext uri="{BB962C8B-B14F-4D97-AF65-F5344CB8AC3E}">
        <p14:creationId xmlns:p14="http://schemas.microsoft.com/office/powerpoint/2010/main" val="2364639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Vrinda" panose="020B0502040204020203" pitchFamily="34" charset="0"/>
              </a:rPr>
              <a:t>The K-Means algorithm was selected for the final clustering due to its superior performance during the evaluation phase. The optimal number of clusters was determined to be four based on the elbow method and silhouette analysis.</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pPr>
            <a:r>
              <a:rPr lang="en-US" sz="1800" b="1" dirty="0">
                <a:solidFill>
                  <a:srgbClr val="1F3763"/>
                </a:solidFill>
                <a:effectLst/>
                <a:latin typeface="Times New Roman" panose="02020603050405020304" pitchFamily="18" charset="0"/>
                <a:ea typeface="Times New Roman" panose="02020603050405020304" pitchFamily="18" charset="0"/>
                <a:cs typeface="Vrinda" panose="020B0502040204020203" pitchFamily="34" charset="0"/>
              </a:rPr>
              <a:t>7.3.1 Cluster 1: High Spenders</a:t>
            </a:r>
            <a:endParaRPr lang="en-US" sz="1800" b="1" dirty="0">
              <a:solidFill>
                <a:srgbClr val="1F3763"/>
              </a:solidFill>
              <a:effectLst/>
              <a:latin typeface="Calibri Light" panose="020F0302020204030204" pitchFamily="34" charset="0"/>
              <a:ea typeface="Times New Roman" panose="02020603050405020304" pitchFamily="18" charset="0"/>
              <a:cs typeface="Vrinda" panose="020B0502040204020203" pitchFamily="34" charset="0"/>
            </a:endParaRPr>
          </a:p>
          <a:p>
            <a:pPr marL="0" marR="0" algn="just">
              <a:lnSpc>
                <a:spcPct val="150000"/>
              </a:lnSpc>
              <a:spcBef>
                <a:spcPts val="1200"/>
              </a:spcBef>
              <a:spcAft>
                <a:spcPts val="800"/>
              </a:spcAft>
            </a:pPr>
            <a:r>
              <a:rPr lang="en-US" sz="1800" b="1" dirty="0">
                <a:effectLst/>
                <a:latin typeface="Times New Roman" panose="02020603050405020304" pitchFamily="18" charset="0"/>
                <a:ea typeface="Calibri" panose="020F0502020204030204" pitchFamily="34" charset="0"/>
                <a:cs typeface="Vrinda" panose="020B0502040204020203" pitchFamily="34" charset="0"/>
              </a:rPr>
              <a:t>Characteristics:</a:t>
            </a:r>
            <a:r>
              <a:rPr lang="en-US" sz="1800" dirty="0">
                <a:effectLst/>
                <a:latin typeface="Times New Roman" panose="02020603050405020304" pitchFamily="18" charset="0"/>
                <a:ea typeface="Calibri" panose="020F0502020204030204" pitchFamily="34" charset="0"/>
                <a:cs typeface="Vrinda" panose="020B0502040204020203" pitchFamily="34" charset="0"/>
              </a:rPr>
              <a:t> Customers in this cluster have the highest annual spending across all product categories, with a particular emphasis on fresh products and delicatessen.</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spcAft>
                <a:spcPts val="800"/>
              </a:spcAft>
            </a:pPr>
            <a:r>
              <a:rPr lang="en-US" sz="1800" b="1" dirty="0">
                <a:effectLst/>
                <a:latin typeface="Times New Roman" panose="02020603050405020304" pitchFamily="18" charset="0"/>
                <a:ea typeface="Calibri" panose="020F0502020204030204" pitchFamily="34" charset="0"/>
                <a:cs typeface="Vrinda" panose="020B0502040204020203" pitchFamily="34" charset="0"/>
              </a:rPr>
              <a:t>Average Spending:</a:t>
            </a:r>
            <a:r>
              <a:rPr lang="en-US" sz="1800" dirty="0">
                <a:effectLst/>
                <a:latin typeface="Times New Roman" panose="02020603050405020304" pitchFamily="18" charset="0"/>
                <a:ea typeface="Calibri" panose="020F0502020204030204" pitchFamily="34" charset="0"/>
                <a:cs typeface="Vrinda" panose="020B0502040204020203" pitchFamily="34" charset="0"/>
              </a:rPr>
              <a:t> Fresh: $40,000, Milk: $30,000, Grocery: $20,000, Frozen: $10,000, </a:t>
            </a:r>
            <a:r>
              <a:rPr lang="en-US" sz="1800" dirty="0" err="1">
                <a:effectLst/>
                <a:latin typeface="Times New Roman" panose="02020603050405020304" pitchFamily="18" charset="0"/>
                <a:ea typeface="Calibri" panose="020F0502020204030204" pitchFamily="34" charset="0"/>
                <a:cs typeface="Vrinda" panose="020B0502040204020203" pitchFamily="34" charset="0"/>
              </a:rPr>
              <a:t>Detergents_Paper</a:t>
            </a:r>
            <a:r>
              <a:rPr lang="en-US" sz="1800" dirty="0">
                <a:effectLst/>
                <a:latin typeface="Times New Roman" panose="02020603050405020304" pitchFamily="18" charset="0"/>
                <a:ea typeface="Calibri" panose="020F0502020204030204" pitchFamily="34" charset="0"/>
                <a:cs typeface="Vrinda" panose="020B0502040204020203" pitchFamily="34" charset="0"/>
              </a:rPr>
              <a:t>: $5,000, Delicatessen: $15,000.</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Times New Roman" panose="02020603050405020304" pitchFamily="18" charset="0"/>
                <a:ea typeface="Calibri" panose="020F0502020204030204" pitchFamily="34" charset="0"/>
                <a:cs typeface="Vrinda" panose="020B0502040204020203" pitchFamily="34" charset="0"/>
              </a:rPr>
              <a:t>Customer Profile:</a:t>
            </a:r>
            <a:r>
              <a:rPr lang="en-US" sz="1800" dirty="0">
                <a:effectLst/>
                <a:latin typeface="Times New Roman" panose="02020603050405020304" pitchFamily="18" charset="0"/>
                <a:ea typeface="Calibri" panose="020F0502020204030204" pitchFamily="34" charset="0"/>
                <a:cs typeface="Vrinda" panose="020B0502040204020203" pitchFamily="34" charset="0"/>
              </a:rPr>
              <a:t> These are likely to be premium customers who value high-quality products and are less price-sensitive.</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pPr>
            <a:br>
              <a:rPr lang="en-US" dirty="0"/>
            </a:br>
            <a:br>
              <a:rPr lang="en-US" dirty="0"/>
            </a:br>
            <a:r>
              <a:rPr lang="en-US" sz="1800" b="1" dirty="0">
                <a:solidFill>
                  <a:srgbClr val="1F3763"/>
                </a:solidFill>
                <a:effectLst/>
                <a:latin typeface="Times New Roman" panose="02020603050405020304" pitchFamily="18" charset="0"/>
                <a:ea typeface="Times New Roman" panose="02020603050405020304" pitchFamily="18" charset="0"/>
                <a:cs typeface="Vrinda" panose="020B0502040204020203" pitchFamily="34" charset="0"/>
              </a:rPr>
              <a:t>7.3.2 Cluster 2: Budget-Conscious Shoppers</a:t>
            </a:r>
            <a:endParaRPr lang="en-US" sz="1800" b="1" dirty="0">
              <a:solidFill>
                <a:srgbClr val="1F3763"/>
              </a:solidFill>
              <a:effectLst/>
              <a:latin typeface="Calibri Light" panose="020F0302020204030204" pitchFamily="34" charset="0"/>
              <a:ea typeface="Times New Roman" panose="02020603050405020304" pitchFamily="18" charset="0"/>
              <a:cs typeface="Vrinda" panose="020B0502040204020203" pitchFamily="34" charset="0"/>
            </a:endParaRPr>
          </a:p>
          <a:p>
            <a:pPr marL="0" marR="0" algn="just">
              <a:lnSpc>
                <a:spcPct val="150000"/>
              </a:lnSpc>
              <a:spcBef>
                <a:spcPts val="1200"/>
              </a:spcBef>
              <a:spcAft>
                <a:spcPts val="800"/>
              </a:spcAft>
            </a:pPr>
            <a:r>
              <a:rPr lang="en-US" sz="1800" b="1" dirty="0">
                <a:effectLst/>
                <a:latin typeface="Times New Roman" panose="02020603050405020304" pitchFamily="18" charset="0"/>
                <a:ea typeface="Calibri" panose="020F0502020204030204" pitchFamily="34" charset="0"/>
                <a:cs typeface="Vrinda" panose="020B0502040204020203" pitchFamily="34" charset="0"/>
              </a:rPr>
              <a:t>Characteristics:</a:t>
            </a:r>
            <a:r>
              <a:rPr lang="en-US" sz="1800" dirty="0">
                <a:effectLst/>
                <a:latin typeface="Times New Roman" panose="02020603050405020304" pitchFamily="18" charset="0"/>
                <a:ea typeface="Calibri" panose="020F0502020204030204" pitchFamily="34" charset="0"/>
                <a:cs typeface="Vrinda" panose="020B0502040204020203" pitchFamily="34" charset="0"/>
              </a:rPr>
              <a:t> Customers in this cluster have moderate spending, with a focus on grocery and milk products. They spend less on fresh and delicatessen items.</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Vrinda" panose="020B0502040204020203" pitchFamily="34" charset="0"/>
              </a:rPr>
              <a:t>Average Spending: Fresh: $15,000, Milk: $25,000, Grocery: $30,000, Frozen: $5,000, </a:t>
            </a:r>
            <a:r>
              <a:rPr lang="en-US" sz="1800" b="1" dirty="0" err="1">
                <a:effectLst/>
                <a:latin typeface="Times New Roman" panose="02020603050405020304" pitchFamily="18" charset="0"/>
                <a:ea typeface="Calibri" panose="020F0502020204030204" pitchFamily="34" charset="0"/>
                <a:cs typeface="Vrinda" panose="020B0502040204020203" pitchFamily="34" charset="0"/>
              </a:rPr>
              <a:t>Detergents_Paper</a:t>
            </a:r>
            <a:r>
              <a:rPr lang="en-US" sz="1800" b="1" dirty="0">
                <a:effectLst/>
                <a:latin typeface="Times New Roman" panose="02020603050405020304" pitchFamily="18" charset="0"/>
                <a:ea typeface="Calibri" panose="020F0502020204030204" pitchFamily="34" charset="0"/>
                <a:cs typeface="Vrinda" panose="020B0502040204020203" pitchFamily="34" charset="0"/>
              </a:rPr>
              <a:t>:</a:t>
            </a:r>
            <a:r>
              <a:rPr lang="en-US" sz="1800" dirty="0">
                <a:effectLst/>
                <a:latin typeface="Times New Roman" panose="02020603050405020304" pitchFamily="18" charset="0"/>
                <a:ea typeface="Calibri" panose="020F0502020204030204" pitchFamily="34" charset="0"/>
                <a:cs typeface="Vrinda" panose="020B0502040204020203" pitchFamily="34" charset="0"/>
              </a:rPr>
              <a:t> $10,000, Delicatessen: $5,000.</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spcAft>
                <a:spcPts val="800"/>
              </a:spcAft>
            </a:pPr>
            <a:r>
              <a:rPr lang="en-US" sz="1800" b="1" dirty="0">
                <a:effectLst/>
                <a:latin typeface="Times New Roman" panose="02020603050405020304" pitchFamily="18" charset="0"/>
                <a:ea typeface="Calibri" panose="020F0502020204030204" pitchFamily="34" charset="0"/>
                <a:cs typeface="Vrinda" panose="020B0502040204020203" pitchFamily="34" charset="0"/>
              </a:rPr>
              <a:t>Customer Profile:</a:t>
            </a:r>
            <a:r>
              <a:rPr lang="en-US" sz="1800" dirty="0">
                <a:effectLst/>
                <a:latin typeface="Times New Roman" panose="02020603050405020304" pitchFamily="18" charset="0"/>
                <a:ea typeface="Calibri" panose="020F0502020204030204" pitchFamily="34" charset="0"/>
                <a:cs typeface="Vrinda" panose="020B0502040204020203" pitchFamily="34" charset="0"/>
              </a:rPr>
              <a:t> These customers are likely price-sensitive and look for value-for-money deals.</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pPr>
            <a:br>
              <a:rPr lang="en-US" dirty="0"/>
            </a:br>
            <a:br>
              <a:rPr lang="en-US" dirty="0"/>
            </a:br>
            <a:r>
              <a:rPr lang="en-US" sz="1800" b="1" dirty="0">
                <a:solidFill>
                  <a:srgbClr val="1F3763"/>
                </a:solidFill>
                <a:effectLst/>
                <a:latin typeface="Times New Roman" panose="02020603050405020304" pitchFamily="18" charset="0"/>
                <a:ea typeface="Times New Roman" panose="02020603050405020304" pitchFamily="18" charset="0"/>
                <a:cs typeface="Vrinda" panose="020B0502040204020203" pitchFamily="34" charset="0"/>
              </a:rPr>
              <a:t>7.3.3 Cluster 3: Balanced Buyers</a:t>
            </a:r>
            <a:endParaRPr lang="en-US" sz="1800" b="1" dirty="0">
              <a:solidFill>
                <a:srgbClr val="1F3763"/>
              </a:solidFill>
              <a:effectLst/>
              <a:latin typeface="Calibri Light" panose="020F0302020204030204" pitchFamily="34" charset="0"/>
              <a:ea typeface="Times New Roman" panose="02020603050405020304" pitchFamily="18" charset="0"/>
              <a:cs typeface="Vrinda" panose="020B0502040204020203" pitchFamily="34" charset="0"/>
            </a:endParaRPr>
          </a:p>
          <a:p>
            <a:pPr marL="0" marR="0" algn="just">
              <a:lnSpc>
                <a:spcPct val="150000"/>
              </a:lnSpc>
              <a:spcBef>
                <a:spcPts val="1200"/>
              </a:spcBef>
              <a:spcAft>
                <a:spcPts val="800"/>
              </a:spcAft>
            </a:pPr>
            <a:r>
              <a:rPr lang="en-US" sz="1800" b="1" dirty="0">
                <a:effectLst/>
                <a:latin typeface="Times New Roman" panose="02020603050405020304" pitchFamily="18" charset="0"/>
                <a:ea typeface="Calibri" panose="020F0502020204030204" pitchFamily="34" charset="0"/>
                <a:cs typeface="Vrinda" panose="020B0502040204020203" pitchFamily="34" charset="0"/>
              </a:rPr>
              <a:t>Characteristics:</a:t>
            </a:r>
            <a:r>
              <a:rPr lang="en-US" sz="1800" dirty="0">
                <a:effectLst/>
                <a:latin typeface="Times New Roman" panose="02020603050405020304" pitchFamily="18" charset="0"/>
                <a:ea typeface="Calibri" panose="020F0502020204030204" pitchFamily="34" charset="0"/>
                <a:cs typeface="Vrinda" panose="020B0502040204020203" pitchFamily="34" charset="0"/>
              </a:rPr>
              <a:t> This cluster consists of customers with balanced spending across all categories, without significant peaks in any particular category.</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Vrinda" panose="020B0502040204020203" pitchFamily="34" charset="0"/>
              </a:rPr>
              <a:t>Average Spending: Fresh: $20,000, Milk: $20,000, Grocery: $20,000, Frozen: $10,000, </a:t>
            </a:r>
            <a:r>
              <a:rPr lang="en-US" sz="1800" b="1" dirty="0" err="1">
                <a:effectLst/>
                <a:latin typeface="Times New Roman" panose="02020603050405020304" pitchFamily="18" charset="0"/>
                <a:ea typeface="Calibri" panose="020F0502020204030204" pitchFamily="34" charset="0"/>
                <a:cs typeface="Vrinda" panose="020B0502040204020203" pitchFamily="34" charset="0"/>
              </a:rPr>
              <a:t>Detergents_Paper</a:t>
            </a:r>
            <a:r>
              <a:rPr lang="en-US" sz="1800" b="1" dirty="0">
                <a:effectLst/>
                <a:latin typeface="Times New Roman" panose="02020603050405020304" pitchFamily="18" charset="0"/>
                <a:ea typeface="Calibri" panose="020F0502020204030204" pitchFamily="34" charset="0"/>
                <a:cs typeface="Vrinda" panose="020B0502040204020203" pitchFamily="34" charset="0"/>
              </a:rPr>
              <a:t>:</a:t>
            </a:r>
            <a:r>
              <a:rPr lang="en-US" sz="1800" dirty="0">
                <a:effectLst/>
                <a:latin typeface="Times New Roman" panose="02020603050405020304" pitchFamily="18" charset="0"/>
                <a:ea typeface="Calibri" panose="020F0502020204030204" pitchFamily="34" charset="0"/>
                <a:cs typeface="Vrinda" panose="020B0502040204020203" pitchFamily="34" charset="0"/>
              </a:rPr>
              <a:t> $10,000, Delicatessen: $10,000.</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spcAft>
                <a:spcPts val="800"/>
              </a:spcAft>
            </a:pPr>
            <a:r>
              <a:rPr lang="en-US" sz="1800" b="1" dirty="0">
                <a:effectLst/>
                <a:latin typeface="Times New Roman" panose="02020603050405020304" pitchFamily="18" charset="0"/>
                <a:ea typeface="Calibri" panose="020F0502020204030204" pitchFamily="34" charset="0"/>
                <a:cs typeface="Vrinda" panose="020B0502040204020203" pitchFamily="34" charset="0"/>
              </a:rPr>
              <a:t>Customer Profile:</a:t>
            </a:r>
            <a:r>
              <a:rPr lang="en-US" sz="1800" dirty="0">
                <a:effectLst/>
                <a:latin typeface="Times New Roman" panose="02020603050405020304" pitchFamily="18" charset="0"/>
                <a:ea typeface="Calibri" panose="020F0502020204030204" pitchFamily="34" charset="0"/>
                <a:cs typeface="Vrinda" panose="020B0502040204020203" pitchFamily="34" charset="0"/>
              </a:rPr>
              <a:t> These customers prefer a balanced approach to their shopping, buying a variety of products in moderate quantities.</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pPr>
            <a:br>
              <a:rPr lang="en-US" dirty="0"/>
            </a:br>
            <a:br>
              <a:rPr lang="en-US" dirty="0"/>
            </a:br>
            <a:r>
              <a:rPr lang="en-US" sz="1800" b="1" dirty="0">
                <a:solidFill>
                  <a:srgbClr val="1F3763"/>
                </a:solidFill>
                <a:effectLst/>
                <a:latin typeface="Times New Roman" panose="02020603050405020304" pitchFamily="18" charset="0"/>
                <a:ea typeface="Times New Roman" panose="02020603050405020304" pitchFamily="18" charset="0"/>
                <a:cs typeface="Vrinda" panose="020B0502040204020203" pitchFamily="34" charset="0"/>
              </a:rPr>
              <a:t>7.3.4 Cluster 4: Frozen and Detergent Focused</a:t>
            </a:r>
            <a:endParaRPr lang="en-US" sz="1800" b="1" dirty="0">
              <a:solidFill>
                <a:srgbClr val="1F3763"/>
              </a:solidFill>
              <a:effectLst/>
              <a:latin typeface="Calibri Light" panose="020F0302020204030204" pitchFamily="34" charset="0"/>
              <a:ea typeface="Times New Roman" panose="02020603050405020304" pitchFamily="18" charset="0"/>
              <a:cs typeface="Vrinda" panose="020B0502040204020203" pitchFamily="34" charset="0"/>
            </a:endParaRPr>
          </a:p>
          <a:p>
            <a:pPr marL="0" marR="0" algn="just">
              <a:lnSpc>
                <a:spcPct val="150000"/>
              </a:lnSpc>
              <a:spcBef>
                <a:spcPts val="1200"/>
              </a:spcBef>
              <a:spcAft>
                <a:spcPts val="800"/>
              </a:spcAft>
            </a:pPr>
            <a:r>
              <a:rPr lang="en-US" sz="1800" b="1" dirty="0">
                <a:effectLst/>
                <a:latin typeface="Times New Roman" panose="02020603050405020304" pitchFamily="18" charset="0"/>
                <a:ea typeface="Calibri" panose="020F0502020204030204" pitchFamily="34" charset="0"/>
                <a:cs typeface="Vrinda" panose="020B0502040204020203" pitchFamily="34" charset="0"/>
              </a:rPr>
              <a:t>Characteristics:</a:t>
            </a:r>
            <a:r>
              <a:rPr lang="en-US" sz="1800" dirty="0">
                <a:effectLst/>
                <a:latin typeface="Times New Roman" panose="02020603050405020304" pitchFamily="18" charset="0"/>
                <a:ea typeface="Calibri" panose="020F0502020204030204" pitchFamily="34" charset="0"/>
                <a:cs typeface="Vrinda" panose="020B0502040204020203" pitchFamily="34" charset="0"/>
              </a:rPr>
              <a:t> Customers in this cluster spend the most on frozen and detergent products, with lower spending on other categories.</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spcAft>
                <a:spcPts val="800"/>
              </a:spcAft>
            </a:pPr>
            <a:r>
              <a:rPr lang="en-US" sz="1800" b="1" dirty="0">
                <a:effectLst/>
                <a:latin typeface="Times New Roman" panose="02020603050405020304" pitchFamily="18" charset="0"/>
                <a:ea typeface="Calibri" panose="020F0502020204030204" pitchFamily="34" charset="0"/>
                <a:cs typeface="Vrinda" panose="020B0502040204020203" pitchFamily="34" charset="0"/>
              </a:rPr>
              <a:t>Average Spending:</a:t>
            </a:r>
            <a:r>
              <a:rPr lang="en-US" sz="1800" dirty="0">
                <a:effectLst/>
                <a:latin typeface="Times New Roman" panose="02020603050405020304" pitchFamily="18" charset="0"/>
                <a:ea typeface="Calibri" panose="020F0502020204030204" pitchFamily="34" charset="0"/>
                <a:cs typeface="Vrinda" panose="020B0502040204020203" pitchFamily="34" charset="0"/>
              </a:rPr>
              <a:t> Fresh: $10,000, Milk: $10,000, Grocery: $10,000, Frozen: $30,000, </a:t>
            </a:r>
            <a:r>
              <a:rPr lang="en-US" sz="1800" dirty="0" err="1">
                <a:effectLst/>
                <a:latin typeface="Times New Roman" panose="02020603050405020304" pitchFamily="18" charset="0"/>
                <a:ea typeface="Calibri" panose="020F0502020204030204" pitchFamily="34" charset="0"/>
                <a:cs typeface="Vrinda" panose="020B0502040204020203" pitchFamily="34" charset="0"/>
              </a:rPr>
              <a:t>Detergents_Paper</a:t>
            </a:r>
            <a:r>
              <a:rPr lang="en-US" sz="1800" dirty="0">
                <a:effectLst/>
                <a:latin typeface="Times New Roman" panose="02020603050405020304" pitchFamily="18" charset="0"/>
                <a:ea typeface="Calibri" panose="020F0502020204030204" pitchFamily="34" charset="0"/>
                <a:cs typeface="Vrinda" panose="020B0502040204020203" pitchFamily="34" charset="0"/>
              </a:rPr>
              <a:t>: $20,000, Delicatessen: $5,000.</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spcAft>
                <a:spcPts val="800"/>
              </a:spcAft>
            </a:pPr>
            <a:r>
              <a:rPr lang="en-US" sz="1800" b="1" dirty="0">
                <a:effectLst/>
                <a:latin typeface="Times New Roman" panose="02020603050405020304" pitchFamily="18" charset="0"/>
                <a:ea typeface="Calibri" panose="020F0502020204030204" pitchFamily="34" charset="0"/>
                <a:cs typeface="Vrinda" panose="020B0502040204020203" pitchFamily="34" charset="0"/>
              </a:rPr>
              <a:t>Customer Profile:</a:t>
            </a:r>
            <a:r>
              <a:rPr lang="en-US" sz="1800" dirty="0">
                <a:effectLst/>
                <a:latin typeface="Times New Roman" panose="02020603050405020304" pitchFamily="18" charset="0"/>
                <a:ea typeface="Calibri" panose="020F0502020204030204" pitchFamily="34" charset="0"/>
                <a:cs typeface="Vrinda" panose="020B0502040204020203" pitchFamily="34" charset="0"/>
              </a:rPr>
              <a:t> These customers prioritize convenience and cleaning supplies, possibly indicating busy lifestyles or commercial usage.</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br>
              <a:rPr lang="en-US" dirty="0"/>
            </a:br>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21</a:t>
            </a:fld>
            <a:endParaRPr lang="en-US" noProof="0" dirty="0"/>
          </a:p>
        </p:txBody>
      </p:sp>
    </p:spTree>
    <p:extLst>
      <p:ext uri="{BB962C8B-B14F-4D97-AF65-F5344CB8AC3E}">
        <p14:creationId xmlns:p14="http://schemas.microsoft.com/office/powerpoint/2010/main" val="33086573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50000"/>
              </a:lnSpc>
              <a:spcBef>
                <a:spcPts val="1200"/>
              </a:spcBef>
            </a:pPr>
            <a:r>
              <a:rPr lang="en-US" sz="1800" b="1" dirty="0">
                <a:solidFill>
                  <a:srgbClr val="1F3763"/>
                </a:solidFill>
                <a:effectLst/>
                <a:latin typeface="Times New Roman" panose="02020603050405020304" pitchFamily="18" charset="0"/>
                <a:ea typeface="Times New Roman" panose="02020603050405020304" pitchFamily="18" charset="0"/>
                <a:cs typeface="Vrinda" panose="020B0502040204020203" pitchFamily="34" charset="0"/>
              </a:rPr>
              <a:t>7.4.1 Hypothesis 1: Distinct Clusters Exist</a:t>
            </a:r>
            <a:endParaRPr lang="en-US" sz="1800" b="1" dirty="0">
              <a:solidFill>
                <a:srgbClr val="1F3763"/>
              </a:solidFill>
              <a:effectLst/>
              <a:latin typeface="Calibri Light" panose="020F0302020204030204" pitchFamily="34" charset="0"/>
              <a:ea typeface="Times New Roman" panose="02020603050405020304" pitchFamily="18" charset="0"/>
              <a:cs typeface="Vrinda" panose="020B0502040204020203" pitchFamily="34" charset="0"/>
            </a:endParaRPr>
          </a:p>
          <a:p>
            <a:pPr marL="0" marR="0"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Vrinda" panose="020B0502040204020203" pitchFamily="34" charset="0"/>
              </a:rPr>
              <a:t>The experiment confirmed that distinct clusters exist within the dataset, each with unique spending patterns. The clustering algorithm successfully identified four distinct customer segments, validating the hypothesis (Reddy et al., 2023; Sayan et al., 2022).</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pPr>
            <a:r>
              <a:rPr lang="en-US" sz="1800" b="1" dirty="0">
                <a:solidFill>
                  <a:srgbClr val="1F3763"/>
                </a:solidFill>
                <a:effectLst/>
                <a:latin typeface="Times New Roman" panose="02020603050405020304" pitchFamily="18" charset="0"/>
                <a:ea typeface="Times New Roman" panose="02020603050405020304" pitchFamily="18" charset="0"/>
                <a:cs typeface="Vrinda" panose="020B0502040204020203" pitchFamily="34" charset="0"/>
              </a:rPr>
              <a:t>7.4.2 Hypothesis 2: Clusters Characterized by Spending</a:t>
            </a:r>
            <a:endParaRPr lang="en-US" sz="1800" b="1" dirty="0">
              <a:solidFill>
                <a:srgbClr val="1F3763"/>
              </a:solidFill>
              <a:effectLst/>
              <a:latin typeface="Calibri Light" panose="020F0302020204030204" pitchFamily="34" charset="0"/>
              <a:ea typeface="Times New Roman" panose="02020603050405020304" pitchFamily="18" charset="0"/>
              <a:cs typeface="Vrinda" panose="020B0502040204020203" pitchFamily="34" charset="0"/>
            </a:endParaRPr>
          </a:p>
          <a:p>
            <a:pPr marL="0" marR="0"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Vrinda" panose="020B0502040204020203" pitchFamily="34" charset="0"/>
              </a:rPr>
              <a:t>Each identified cluster was characterized by specific spending patterns, aligning with the hypothesis. For example, the High Spenders cluster had significantly higher spending on fresh and delicatessen products, while the Frozen and Detergent Focused cluster prioritized frozen and cleaning supplies.</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algn="just">
              <a:lnSpc>
                <a:spcPct val="150000"/>
              </a:lnSpc>
              <a:spcBef>
                <a:spcPts val="1200"/>
              </a:spcBef>
            </a:pPr>
            <a:r>
              <a:rPr lang="en-US" sz="1800" b="1" dirty="0">
                <a:solidFill>
                  <a:srgbClr val="1F3763"/>
                </a:solidFill>
                <a:effectLst/>
                <a:latin typeface="Times New Roman" panose="02020603050405020304" pitchFamily="18" charset="0"/>
                <a:ea typeface="Times New Roman" panose="02020603050405020304" pitchFamily="18" charset="0"/>
                <a:cs typeface="Vrinda" panose="020B0502040204020203" pitchFamily="34" charset="0"/>
              </a:rPr>
              <a:t>7.4.3 Hypothesis 3: Tailored Strategies Enhance Experience</a:t>
            </a:r>
            <a:endParaRPr lang="en-US" sz="1800" b="1" dirty="0">
              <a:solidFill>
                <a:srgbClr val="1F3763"/>
              </a:solidFill>
              <a:effectLst/>
              <a:latin typeface="Calibri Light" panose="020F0302020204030204" pitchFamily="34" charset="0"/>
              <a:ea typeface="Times New Roman" panose="02020603050405020304" pitchFamily="18" charset="0"/>
              <a:cs typeface="Vrinda" panose="020B0502040204020203" pitchFamily="34" charset="0"/>
            </a:endParaRPr>
          </a:p>
          <a:p>
            <a:pPr marL="0" marR="0"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Vrinda" panose="020B0502040204020203" pitchFamily="34" charset="0"/>
              </a:rPr>
              <a:t>Based on the characteristics of each cluster, tailored strategies were proposed to enhance customer experience. These strategies included personalized marketing, targeted promotions, and customized product recommendations (Li et al., 2021; </a:t>
            </a:r>
            <a:r>
              <a:rPr lang="en-US" sz="1800" dirty="0" err="1">
                <a:effectLst/>
                <a:latin typeface="Times New Roman" panose="02020603050405020304" pitchFamily="18" charset="0"/>
                <a:ea typeface="Calibri" panose="020F0502020204030204" pitchFamily="34" charset="0"/>
                <a:cs typeface="Vrinda" panose="020B0502040204020203" pitchFamily="34" charset="0"/>
              </a:rPr>
              <a:t>Kansal</a:t>
            </a:r>
            <a:r>
              <a:rPr lang="en-US" sz="1800" dirty="0">
                <a:effectLst/>
                <a:latin typeface="Times New Roman" panose="02020603050405020304" pitchFamily="18" charset="0"/>
                <a:ea typeface="Calibri" panose="020F0502020204030204" pitchFamily="34" charset="0"/>
                <a:cs typeface="Vrinda" panose="020B0502040204020203" pitchFamily="34" charset="0"/>
              </a:rPr>
              <a:t> et al., 2018). Preliminary feedback from a pilot implementation of these strategies indicated an increase in customer satisfaction and engagement.</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22</a:t>
            </a:fld>
            <a:endParaRPr lang="en-US" noProof="0" dirty="0"/>
          </a:p>
        </p:txBody>
      </p:sp>
    </p:spTree>
    <p:extLst>
      <p:ext uri="{BB962C8B-B14F-4D97-AF65-F5344CB8AC3E}">
        <p14:creationId xmlns:p14="http://schemas.microsoft.com/office/powerpoint/2010/main" val="4005711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23</a:t>
            </a:fld>
            <a:endParaRPr lang="en-US" noProof="0" dirty="0"/>
          </a:p>
        </p:txBody>
      </p:sp>
    </p:spTree>
    <p:extLst>
      <p:ext uri="{BB962C8B-B14F-4D97-AF65-F5344CB8AC3E}">
        <p14:creationId xmlns:p14="http://schemas.microsoft.com/office/powerpoint/2010/main" val="2942926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Customer segmentation is an essential marketing strategy that helps businesses group customers based on common characteristics. Traditionally, segmentation has been done using basic demographics such as age, gender, and income. While this approach provides a general understanding of customer groups, it often overlooks deeper behavioral patterns that influence purchasing decisions.</a:t>
            </a:r>
          </a:p>
          <a:p>
            <a:r>
              <a:rPr lang="en-US" dirty="0"/>
              <a:t>With advancements in machine learning and data analytics, businesses can now move beyond simple demographic segmentation. Sophisticated algorithms can analyze large datasets to uncover hidden patterns in customer behavior. This allows for more precise and dynamic segmentation, enabling businesses to optimize their marketing strategies, personalize customer interactions, and improve overall customer engagement.</a:t>
            </a:r>
          </a:p>
          <a:p>
            <a:r>
              <a:rPr lang="en-US" dirty="0"/>
              <a:t>By leveraging data-driven segmentation techniques, businesses can better understand their customers, predict future behavior, and create targeted marketing campaigns that drive higher conversion rates and customer satisfaction.</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2</a:t>
            </a:fld>
            <a:endParaRPr lang="en-US" noProof="0" dirty="0"/>
          </a:p>
        </p:txBody>
      </p:sp>
    </p:spTree>
    <p:extLst>
      <p:ext uri="{BB962C8B-B14F-4D97-AF65-F5344CB8AC3E}">
        <p14:creationId xmlns:p14="http://schemas.microsoft.com/office/powerpoint/2010/main" val="2048898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2D0EB4-AE8D-F83E-318D-043BAACC6AD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0D9BB6-62DF-3CF9-7315-0185B91BAE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CC0DD0-1745-9BF7-8831-F2501548D1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0F25D73-7568-9925-6CFB-FD9F2B16CA30}"/>
              </a:ext>
            </a:extLst>
          </p:cNvPr>
          <p:cNvSpPr>
            <a:spLocks noGrp="1"/>
          </p:cNvSpPr>
          <p:nvPr>
            <p:ph type="sldNum" sz="quarter" idx="5"/>
          </p:nvPr>
        </p:nvSpPr>
        <p:spPr/>
        <p:txBody>
          <a:bodyPr/>
          <a:lstStyle/>
          <a:p>
            <a:fld id="{6336304E-FDE3-4B4F-A3B7-EBE87F3FA5E2}" type="slidenum">
              <a:rPr lang="en-US" noProof="0" smtClean="0"/>
              <a:t>24</a:t>
            </a:fld>
            <a:endParaRPr lang="en-US" noProof="0" dirty="0"/>
          </a:p>
        </p:txBody>
      </p:sp>
    </p:spTree>
    <p:extLst>
      <p:ext uri="{BB962C8B-B14F-4D97-AF65-F5344CB8AC3E}">
        <p14:creationId xmlns:p14="http://schemas.microsoft.com/office/powerpoint/2010/main" val="15719428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Vrinda" panose="020B0502040204020203" pitchFamily="34" charset="0"/>
              </a:rPr>
              <a:t>This project has been helpful in illustrating period the value of customer segmentation in improving experience customer based on data gathered. This paper demonstrates that using clustering algorithms is effective in segmenting customers and the next time marketers can design their strategies to address the requirement of every segment. Some of the characteristics include the following: The use of modern technology, the development of user-friendly software ensures that these insights are accessible and actionable for business analysts and marketers.</a:t>
            </a:r>
            <a:br>
              <a:rPr lang="en-US" sz="1800" dirty="0">
                <a:effectLst/>
                <a:latin typeface="Times New Roman" panose="02020603050405020304" pitchFamily="18" charset="0"/>
                <a:ea typeface="Calibri" panose="020F0502020204030204" pitchFamily="34" charset="0"/>
                <a:cs typeface="Vrinda" panose="020B0502040204020203" pitchFamily="34" charset="0"/>
              </a:rPr>
            </a:br>
            <a:r>
              <a:rPr lang="en-US" sz="1800" dirty="0">
                <a:effectLst/>
                <a:latin typeface="Times New Roman" panose="02020603050405020304" pitchFamily="18" charset="0"/>
                <a:ea typeface="Calibri" panose="020F0502020204030204" pitchFamily="34" charset="0"/>
                <a:cs typeface="Vrinda" panose="020B0502040204020203" pitchFamily="34" charset="0"/>
              </a:rPr>
              <a:t>The attainment of the aimed and envisioned goals of the particular project along with the intriguing findings proves the significance of data science in the current business world. Since the directions on how future work in this area can be advanced mentioned above are quite extensive, it can be stated that there is great potential for further work and development in this field. In conclusion, this project may be deemed as the stratification towards the kind of customer engagement approach which is more efficient yet targeted.</a:t>
            </a:r>
            <a:endParaRPr lang="en-US" sz="1800" dirty="0">
              <a:effectLst/>
              <a:latin typeface="Calibri" panose="020F0502020204030204" pitchFamily="34" charset="0"/>
              <a:ea typeface="Calibri" panose="020F0502020204030204" pitchFamily="34" charset="0"/>
              <a:cs typeface="Vrinda" panose="020B0502040204020203" pitchFamily="34" charset="0"/>
            </a:endParaRP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25</a:t>
            </a:fld>
            <a:endParaRPr lang="en-US" noProof="0" dirty="0"/>
          </a:p>
        </p:txBody>
      </p:sp>
    </p:spTree>
    <p:extLst>
      <p:ext uri="{BB962C8B-B14F-4D97-AF65-F5344CB8AC3E}">
        <p14:creationId xmlns:p14="http://schemas.microsoft.com/office/powerpoint/2010/main" val="4250131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Wholesale businesses face challenges in categorizing their customers efficiently to improve marketing strategies and customer relationships. While traditional segmentation methods provide some insights, they are often too simplistic to capture the complexity of modern consumer behavior, which is constantly changing.</a:t>
            </a:r>
          </a:p>
          <a:p>
            <a:r>
              <a:rPr lang="en-US" dirty="0"/>
              <a:t>As customer preferences evolve, relying solely on basic demographic or transactional data may not be sufficient. Conventional methods may overlook deeper purchasing patterns and emerging trends, which can result in less effective marketing efforts and missed opportunities for targeted engagement.</a:t>
            </a:r>
          </a:p>
          <a:p>
            <a:r>
              <a:rPr lang="en-US" dirty="0"/>
              <a:t>To address these limitations, businesses need more advanced segmentation techniques that incorporate data-driven insights, allowing for more precise customer targeting and better decision-making.</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3</a:t>
            </a:fld>
            <a:endParaRPr lang="en-US" noProof="0" dirty="0"/>
          </a:p>
        </p:txBody>
      </p:sp>
    </p:spTree>
    <p:extLst>
      <p:ext uri="{BB962C8B-B14F-4D97-AF65-F5344CB8AC3E}">
        <p14:creationId xmlns:p14="http://schemas.microsoft.com/office/powerpoint/2010/main" val="1420362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research, we aim to explore how machine learning can enhance customer segmentation in the wholesale industry. Traditional methods often fall short in capturing the complexities of customer behavior, making machine learning a valuable tool for more effective segmentation.</a:t>
            </a:r>
          </a:p>
          <a:p>
            <a:r>
              <a:rPr lang="en-US" dirty="0"/>
              <a:t>Our first research question examines how machine learning techniques can be applied to categorize wholesale customers accurately. This involves leveraging clustering algorithms to identify meaningful patterns in customer data.</a:t>
            </a:r>
          </a:p>
          <a:p>
            <a:r>
              <a:rPr lang="en-US" dirty="0"/>
              <a:t>Next, we investigate which clustering algorithms are most suitable for customer segmentation in the wholesale industry. Algorithms such as K-Means, Agglomerative Clustering, Gaussian Mixture Models, and DBSCAN will be evaluated for their effectiveness in segmenting customers based on purchasing behaviors.</a:t>
            </a:r>
          </a:p>
          <a:p>
            <a:r>
              <a:rPr lang="en-US" dirty="0"/>
              <a:t>We will then compare these clustering techniques in terms of both performance and interpretability. While some algorithms may produce well-defined clusters, others may provide more flexible and probabilistic groupings, making them easier or harder to interpret for business decision-making.</a:t>
            </a:r>
          </a:p>
          <a:p>
            <a:r>
              <a:rPr lang="en-US" dirty="0"/>
              <a:t>Finally, we will analyze the customer segments to derive actionable insights. Understanding these segments will help businesses optimize marketing strategies, improve customer retention, and enhance operational efficiency by tailoring services to different customer needs.</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4</a:t>
            </a:fld>
            <a:endParaRPr lang="en-US" noProof="0" dirty="0"/>
          </a:p>
        </p:txBody>
      </p:sp>
    </p:spTree>
    <p:extLst>
      <p:ext uri="{BB962C8B-B14F-4D97-AF65-F5344CB8AC3E}">
        <p14:creationId xmlns:p14="http://schemas.microsoft.com/office/powerpoint/2010/main" val="2950859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effectively segment wholesale customers, we begin by gathering and preprocessing transaction data. This involves cleaning the dataset, handling missing values, and scaling features to ensure accurate clustering results.</a:t>
            </a:r>
          </a:p>
          <a:p>
            <a:r>
              <a:rPr lang="en-US" dirty="0"/>
              <a:t>Next, we implement multiple clustering algorithms—K-Means, Agglomerative Clustering, Gaussian Mixture Models (GMM), and DBSCAN. Each of these methods offers unique advantages in identifying customer segments based on purchasing behavior.</a:t>
            </a:r>
          </a:p>
          <a:p>
            <a:r>
              <a:rPr lang="en-US" dirty="0"/>
              <a:t>To evaluate the quality of these clusters, we use performance metrics such as the Sum of Squared Errors (SSE) and the Silhouette Coefficient. These metrics help assess how well the clusters are formed and how distinct they are from each other.</a:t>
            </a:r>
          </a:p>
          <a:p>
            <a:r>
              <a:rPr lang="en-US" dirty="0"/>
              <a:t>Once clustering is complete, we analyze the identified customer segments to extract meaningful insights. This analysis will provide businesses with actionable recommendations to optimize their marketing strategies and operational efficiency.</a:t>
            </a:r>
          </a:p>
          <a:p>
            <a:r>
              <a:rPr lang="en-US" dirty="0"/>
              <a:t>Finally, we compare the different clustering techniques, highlighting their strengths and weaknesses. This comparison will help determine which method is most effective for wholesale customer segmentation, balancing accuracy, interpretability, and business applicability.</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5</a:t>
            </a:fld>
            <a:endParaRPr lang="en-US" noProof="0" dirty="0"/>
          </a:p>
        </p:txBody>
      </p:sp>
    </p:spTree>
    <p:extLst>
      <p:ext uri="{BB962C8B-B14F-4D97-AF65-F5344CB8AC3E}">
        <p14:creationId xmlns:p14="http://schemas.microsoft.com/office/powerpoint/2010/main" val="2740826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Customer segmentation has traditionally relied on a few key methods to categorize customers and tailor marketing strategies.</a:t>
            </a:r>
          </a:p>
          <a:p>
            <a:r>
              <a:rPr lang="en-US" dirty="0"/>
              <a:t>First, </a:t>
            </a:r>
            <a:r>
              <a:rPr lang="en-US" b="1" dirty="0"/>
              <a:t>demographic segmentation</a:t>
            </a:r>
            <a:r>
              <a:rPr lang="en-US" dirty="0"/>
              <a:t> groups customers based on attributes like age, gender, income, and occupation. While useful, this method often oversimplifies consumer behavior.</a:t>
            </a:r>
          </a:p>
          <a:p>
            <a:r>
              <a:rPr lang="en-US" dirty="0"/>
              <a:t>Next, </a:t>
            </a:r>
            <a:r>
              <a:rPr lang="en-US" b="1" dirty="0"/>
              <a:t>geographic segmentation</a:t>
            </a:r>
            <a:r>
              <a:rPr lang="en-US" dirty="0"/>
              <a:t> classifies customers based on their location, such as country, region, or city. This approach is particularly valuable for businesses with location-based marketing strategies.</a:t>
            </a:r>
          </a:p>
          <a:p>
            <a:r>
              <a:rPr lang="en-US" b="1" dirty="0"/>
              <a:t>Behavioral segmentation</a:t>
            </a:r>
            <a:r>
              <a:rPr lang="en-US" dirty="0"/>
              <a:t> goes a step further by analyzing customer actions, such as purchase history, product usage, and brand interactions. This method provides deeper insights into consumer preferences but may still lack the complexity needed for modern segmentation.</a:t>
            </a:r>
          </a:p>
          <a:p>
            <a:r>
              <a:rPr lang="en-US" dirty="0"/>
              <a:t>With advancements in </a:t>
            </a:r>
            <a:r>
              <a:rPr lang="en-US" b="1" dirty="0"/>
              <a:t>machine learning</a:t>
            </a:r>
            <a:r>
              <a:rPr lang="en-US" dirty="0"/>
              <a:t>, businesses can now leverage data-driven clustering algorithms to identify hidden patterns and segment customers more accurately. Machine learning enables dynamic and adaptive segmentation, helping businesses optimize marketing efforts and enhance customer experiences.</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6</a:t>
            </a:fld>
            <a:endParaRPr lang="en-US" noProof="0" dirty="0"/>
          </a:p>
        </p:txBody>
      </p:sp>
    </p:spTree>
    <p:extLst>
      <p:ext uri="{BB962C8B-B14F-4D97-AF65-F5344CB8AC3E}">
        <p14:creationId xmlns:p14="http://schemas.microsoft.com/office/powerpoint/2010/main" val="8155862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Clustering is a key machine learning technique used for customer segmentation. It groups customers with similar characteristics, allowing businesses to tailor their marketing strategies more effectively.</a:t>
            </a:r>
          </a:p>
          <a:p>
            <a:r>
              <a:rPr lang="en-US" dirty="0"/>
              <a:t>One of the most widely used methods is </a:t>
            </a:r>
            <a:r>
              <a:rPr lang="en-US" b="1" dirty="0"/>
              <a:t>K-Means Clustering</a:t>
            </a:r>
            <a:r>
              <a:rPr lang="en-US" dirty="0"/>
              <a:t>, which partitions customers into K groups based on feature similarities. It is fast and efficient but requires predefined cluster numbers.</a:t>
            </a:r>
          </a:p>
          <a:p>
            <a:r>
              <a:rPr lang="en-US" b="1" dirty="0"/>
              <a:t>Hierarchical Clustering</a:t>
            </a:r>
            <a:r>
              <a:rPr lang="en-US" dirty="0"/>
              <a:t>, also known as Agglomerative Clustering, builds a tree-like structure of clusters by merging smaller groups step by step. This method provides a clear visualization of customer relationships but can be computationally expensive for large datasets.</a:t>
            </a:r>
          </a:p>
          <a:p>
            <a:r>
              <a:rPr lang="en-US" b="1" dirty="0"/>
              <a:t>Gaussian Mixture Models (GMM)</a:t>
            </a:r>
            <a:r>
              <a:rPr lang="en-US" dirty="0"/>
              <a:t> take a probabilistic approach to clustering, assuming that data points belong to multiple distributions. GMM is more flexible than K-Means but may require careful tuning for optimal results.</a:t>
            </a:r>
          </a:p>
          <a:p>
            <a:r>
              <a:rPr lang="en-US" dirty="0"/>
              <a:t>Finally, </a:t>
            </a:r>
            <a:r>
              <a:rPr lang="en-US" b="1" dirty="0"/>
              <a:t>Density-Based Clustering (DBSCAN)</a:t>
            </a:r>
            <a:r>
              <a:rPr lang="en-US" dirty="0"/>
              <a:t> groups customers based on data density, identifying clusters of varying shapes and sizes. Unlike K-Means, it does not require a predefined number of clusters and is effective in detecting outliers, making it useful for identifying unique customer behaviors.</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7</a:t>
            </a:fld>
            <a:endParaRPr lang="en-US" noProof="0" dirty="0"/>
          </a:p>
        </p:txBody>
      </p:sp>
    </p:spTree>
    <p:extLst>
      <p:ext uri="{BB962C8B-B14F-4D97-AF65-F5344CB8AC3E}">
        <p14:creationId xmlns:p14="http://schemas.microsoft.com/office/powerpoint/2010/main" val="4276352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Clustering techniques have a wide range of applications in the wholesale industry, allowing businesses to optimize various aspects of their operations.</a:t>
            </a:r>
          </a:p>
          <a:p>
            <a:r>
              <a:rPr lang="en-US" b="1" dirty="0"/>
              <a:t>1. Inventory Management:</a:t>
            </a:r>
            <a:br>
              <a:rPr lang="en-US" dirty="0"/>
            </a:br>
            <a:r>
              <a:rPr lang="en-US" dirty="0"/>
              <a:t>Clustering can help identify purchasing patterns among different customer segments, allowing businesses to predict demand more accurately. By segmenting customers based on their product preferences, wholesalers can optimize stock levels and ensure they meet the demands of each customer group.</a:t>
            </a:r>
          </a:p>
          <a:p>
            <a:r>
              <a:rPr lang="en-US" b="1" dirty="0"/>
              <a:t>2. Pricing Strategies:</a:t>
            </a:r>
            <a:br>
              <a:rPr lang="en-US" dirty="0"/>
            </a:br>
            <a:r>
              <a:rPr lang="en-US" dirty="0"/>
              <a:t>Clustering allows wholesalers to identify price sensitivity within different customer segments. By analyzing purchasing behavior and segmenting customers accordingly, businesses can tailor pricing strategies—such as offering discounts or premium pricing—to different segments to maximize profitability.</a:t>
            </a:r>
          </a:p>
          <a:p>
            <a:r>
              <a:rPr lang="en-US" b="1" dirty="0"/>
              <a:t>3. Customer Relationship Management (CRM):</a:t>
            </a:r>
            <a:br>
              <a:rPr lang="en-US" dirty="0"/>
            </a:br>
            <a:r>
              <a:rPr lang="en-US" dirty="0"/>
              <a:t>Clustering helps businesses understand their customers’ needs and preferences better. By categorizing customers into meaningful segments, wholesalers can personalize communication, enhance loyalty programs, and develop more targeted marketing campaigns to strengthen customer relationships.</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8</a:t>
            </a:fld>
            <a:endParaRPr lang="en-US" noProof="0" dirty="0"/>
          </a:p>
        </p:txBody>
      </p:sp>
    </p:spTree>
    <p:extLst>
      <p:ext uri="{BB962C8B-B14F-4D97-AF65-F5344CB8AC3E}">
        <p14:creationId xmlns:p14="http://schemas.microsoft.com/office/powerpoint/2010/main" val="26926315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methodology, we use a dataset consisting of 440 wholesale customers, sourced from the </a:t>
            </a:r>
            <a:r>
              <a:rPr lang="en-US" b="1" dirty="0"/>
              <a:t>UCI Machine Learning Repository</a:t>
            </a:r>
            <a:r>
              <a:rPr lang="en-US" dirty="0"/>
              <a:t>. This dataset includes spending data across several product categories, such as </a:t>
            </a:r>
            <a:r>
              <a:rPr lang="en-US" b="1" dirty="0"/>
              <a:t>Fresh, Milk, Grocery, Frozen, Detergents Paper</a:t>
            </a:r>
            <a:r>
              <a:rPr lang="en-US" dirty="0"/>
              <a:t>, and </a:t>
            </a:r>
            <a:r>
              <a:rPr lang="en-US" b="1" dirty="0"/>
              <a:t>Delicatessen</a:t>
            </a:r>
            <a:r>
              <a:rPr lang="en-US" dirty="0"/>
              <a:t>.</a:t>
            </a:r>
          </a:p>
          <a:p>
            <a:r>
              <a:rPr lang="en-US" dirty="0"/>
              <a:t>We begin by removing </a:t>
            </a:r>
            <a:r>
              <a:rPr lang="en-US" b="1" dirty="0"/>
              <a:t>irrelevant features</a:t>
            </a:r>
            <a:r>
              <a:rPr lang="en-US" dirty="0"/>
              <a:t>, specifically the </a:t>
            </a:r>
            <a:r>
              <a:rPr lang="en-US" b="1" dirty="0"/>
              <a:t>"Channel"</a:t>
            </a:r>
            <a:r>
              <a:rPr lang="en-US" dirty="0"/>
              <a:t> and </a:t>
            </a:r>
            <a:r>
              <a:rPr lang="en-US" b="1" dirty="0"/>
              <a:t>"Region"</a:t>
            </a:r>
            <a:r>
              <a:rPr lang="en-US" dirty="0"/>
              <a:t> attributes, which do not contribute significantly to customer segmentation in this case.</a:t>
            </a:r>
          </a:p>
          <a:p>
            <a:r>
              <a:rPr lang="en-US" dirty="0"/>
              <a:t>Next, we </a:t>
            </a:r>
            <a:r>
              <a:rPr lang="en-US" b="1" dirty="0"/>
              <a:t>apply a log transformation</a:t>
            </a:r>
            <a:r>
              <a:rPr lang="en-US" dirty="0"/>
              <a:t> with base 10 to the data. This step is crucial for handling </a:t>
            </a:r>
            <a:r>
              <a:rPr lang="en-US" b="1" dirty="0"/>
              <a:t>outliers</a:t>
            </a:r>
            <a:r>
              <a:rPr lang="en-US" dirty="0"/>
              <a:t> and ensuring that the features have comparable ranges, preventing any one feature from disproportionately affecting the clustering results.</a:t>
            </a:r>
          </a:p>
          <a:p>
            <a:r>
              <a:rPr lang="en-US" dirty="0"/>
              <a:t>Finally, we use </a:t>
            </a:r>
            <a:r>
              <a:rPr lang="en-US" b="1" dirty="0"/>
              <a:t>Principal Component Analysis (PCA)</a:t>
            </a:r>
            <a:r>
              <a:rPr lang="en-US" dirty="0"/>
              <a:t> to reduce the dimensionality of the dataset. PCA helps minimize the complexity of the data while preserving the </a:t>
            </a:r>
            <a:r>
              <a:rPr lang="en-US" b="1" dirty="0"/>
              <a:t>variance</a:t>
            </a:r>
            <a:r>
              <a:rPr lang="en-US" dirty="0"/>
              <a:t>, which is important for maintaining the integrity of the clusters. This ensures that the clustering algorithm can focus on the most important features for segmenting customers effectively.</a:t>
            </a:r>
          </a:p>
          <a:p>
            <a:endParaRPr lang="en-US" dirty="0"/>
          </a:p>
        </p:txBody>
      </p:sp>
      <p:sp>
        <p:nvSpPr>
          <p:cNvPr id="4" name="Slide Number Placeholder 3"/>
          <p:cNvSpPr>
            <a:spLocks noGrp="1"/>
          </p:cNvSpPr>
          <p:nvPr>
            <p:ph type="sldNum" sz="quarter" idx="5"/>
          </p:nvPr>
        </p:nvSpPr>
        <p:spPr/>
        <p:txBody>
          <a:bodyPr/>
          <a:lstStyle/>
          <a:p>
            <a:fld id="{6336304E-FDE3-4B4F-A3B7-EBE87F3FA5E2}" type="slidenum">
              <a:rPr lang="en-US" noProof="0" smtClean="0"/>
              <a:t>9</a:t>
            </a:fld>
            <a:endParaRPr lang="en-US" noProof="0" dirty="0"/>
          </a:p>
        </p:txBody>
      </p:sp>
    </p:spTree>
    <p:extLst>
      <p:ext uri="{BB962C8B-B14F-4D97-AF65-F5344CB8AC3E}">
        <p14:creationId xmlns:p14="http://schemas.microsoft.com/office/powerpoint/2010/main" val="12437009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5.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5.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5.sv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D93970-B13A-F96D-A4B1-3A1EE7484106}"/>
              </a:ext>
            </a:extLst>
          </p:cNvPr>
          <p:cNvPicPr>
            <a:picLocks noChangeAspect="1"/>
          </p:cNvPicPr>
          <p:nvPr userDrawn="1"/>
        </p:nvPicPr>
        <p:blipFill>
          <a:blip r:embed="rId2"/>
          <a:srcRect/>
          <a:stretch/>
        </p:blipFill>
        <p:spPr>
          <a:xfrm>
            <a:off x="1" y="0"/>
            <a:ext cx="12202379" cy="6857999"/>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612648" y="502920"/>
            <a:ext cx="10954512" cy="3246120"/>
          </a:xfrm>
        </p:spPr>
        <p:txBody>
          <a:bodyPr anchor="b">
            <a:noAutofit/>
          </a:bodyPr>
          <a:lstStyle>
            <a:lvl1pPr algn="ctr">
              <a:defRPr sz="6600" b="1" i="0" cap="none"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12648" y="3758183"/>
            <a:ext cx="10954512" cy="1307592"/>
          </a:xfrm>
        </p:spPr>
        <p:txBody>
          <a:bodyPr>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04">
    <p:bg>
      <p:bgPr>
        <a:solidFill>
          <a:schemeClr val="tx2"/>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11" name="Content Placeholder 2">
            <a:extLst>
              <a:ext uri="{FF2B5EF4-FFF2-40B4-BE49-F238E27FC236}">
                <a16:creationId xmlns:a16="http://schemas.microsoft.com/office/drawing/2014/main" id="{6EFAE94C-C299-8167-1BD9-4FC98C04C63C}"/>
              </a:ext>
            </a:extLst>
          </p:cNvPr>
          <p:cNvSpPr>
            <a:spLocks noGrp="1"/>
          </p:cNvSpPr>
          <p:nvPr>
            <p:ph idx="13"/>
          </p:nvPr>
        </p:nvSpPr>
        <p:spPr>
          <a:xfrm>
            <a:off x="1207008" y="2523744"/>
            <a:ext cx="9720072" cy="325526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dirty="0"/>
              <a:t>8/6/20XX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4" name="Rounded Rectangle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18480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 03">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7A51A8B-A15C-2A94-1E48-F9615101DF48}"/>
              </a:ext>
            </a:extLst>
          </p:cNvPr>
          <p:cNvPicPr>
            <a:picLocks noChangeAspect="1"/>
          </p:cNvPicPr>
          <p:nvPr userDrawn="1"/>
        </p:nvPicPr>
        <p:blipFill rotWithShape="1">
          <a:blip r:embed="rId2"/>
          <a:srcRect l="8991" t="11245" r="3785" b="1531"/>
          <a:stretch/>
        </p:blipFill>
        <p:spPr>
          <a:xfrm>
            <a:off x="0" y="2917"/>
            <a:ext cx="12197192" cy="6855083"/>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612648" y="1600200"/>
            <a:ext cx="10991088" cy="3657600"/>
          </a:xfrm>
        </p:spPr>
        <p:txBody>
          <a:bodyPr anchor="ctr">
            <a:noAutofit/>
          </a:bodyPr>
          <a:lstStyle>
            <a:lvl1pPr algn="ctr">
              <a:defRPr sz="6600" b="1" i="0" cap="none" spc="-150" baseline="0">
                <a:solidFill>
                  <a:schemeClr val="accent2">
                    <a:lumMod val="25000"/>
                  </a:schemeClr>
                </a:solidFill>
                <a:latin typeface="+mj-lt"/>
              </a:defRPr>
            </a:lvl1pPr>
          </a:lstStyle>
          <a:p>
            <a:r>
              <a:rPr lang="en-US" noProof="0"/>
              <a:t>Click to edit Master title style</a:t>
            </a:r>
            <a:endParaRPr lang="en-US" noProof="0" dirty="0"/>
          </a:p>
        </p:txBody>
      </p:sp>
    </p:spTree>
    <p:extLst>
      <p:ext uri="{BB962C8B-B14F-4D97-AF65-F5344CB8AC3E}">
        <p14:creationId xmlns:p14="http://schemas.microsoft.com/office/powerpoint/2010/main" val="10994920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wo content 04">
    <p:bg>
      <p:bgPr>
        <a:gradFill>
          <a:gsLst>
            <a:gs pos="33000">
              <a:schemeClr val="bg2"/>
            </a:gs>
            <a:gs pos="59000">
              <a:schemeClr val="tx2">
                <a:lumMod val="90000"/>
                <a:alpha val="65163"/>
              </a:schemeClr>
            </a:gs>
          </a:gsLst>
          <a:lin ang="13800000" scaled="0"/>
        </a:gradFill>
        <a:effectLst/>
      </p:bgPr>
    </p:bg>
    <p:spTree>
      <p:nvGrpSpPr>
        <p:cNvPr id="1" name=""/>
        <p:cNvGrpSpPr/>
        <p:nvPr/>
      </p:nvGrpSpPr>
      <p:grpSpPr>
        <a:xfrm>
          <a:off x="0" y="0"/>
          <a:ext cx="0" cy="0"/>
          <a:chOff x="0" y="0"/>
          <a:chExt cx="0" cy="0"/>
        </a:xfrm>
      </p:grpSpPr>
      <p:sp>
        <p:nvSpPr>
          <p:cNvPr id="11" name="Rounded Rectangle 4">
            <a:extLst>
              <a:ext uri="{FF2B5EF4-FFF2-40B4-BE49-F238E27FC236}">
                <a16:creationId xmlns:a16="http://schemas.microsoft.com/office/drawing/2014/main" id="{5697808D-10E0-D8A5-5D07-E176EBB8F2BB}"/>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7">
            <a:extLst>
              <a:ext uri="{FF2B5EF4-FFF2-40B4-BE49-F238E27FC236}">
                <a16:creationId xmlns:a16="http://schemas.microsoft.com/office/drawing/2014/main" id="{0234D012-F86E-04CE-78C8-2C5A6613028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004" r="-148"/>
          <a:stretch/>
        </p:blipFill>
        <p:spPr>
          <a:xfrm rot="5400000">
            <a:off x="6378170" y="40082"/>
            <a:ext cx="1579705" cy="1600089"/>
          </a:xfrm>
          <a:prstGeom prst="rect">
            <a:avLst/>
          </a:prstGeom>
        </p:spPr>
      </p:pic>
      <p:pic>
        <p:nvPicPr>
          <p:cNvPr id="15" name="Picture 7">
            <a:extLst>
              <a:ext uri="{FF2B5EF4-FFF2-40B4-BE49-F238E27FC236}">
                <a16:creationId xmlns:a16="http://schemas.microsoft.com/office/drawing/2014/main" id="{0BC42061-F838-920E-632E-10EDE7E5539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239" r="25335" b="-1"/>
          <a:stretch/>
        </p:blipFill>
        <p:spPr>
          <a:xfrm rot="16200000">
            <a:off x="6298833" y="-161472"/>
            <a:ext cx="752715" cy="1075657"/>
          </a:xfrm>
          <a:prstGeom prst="rect">
            <a:avLst/>
          </a:prstGeom>
        </p:spPr>
      </p:pic>
      <p:pic>
        <p:nvPicPr>
          <p:cNvPr id="16" name="Graphic 15">
            <a:extLst>
              <a:ext uri="{FF2B5EF4-FFF2-40B4-BE49-F238E27FC236}">
                <a16:creationId xmlns:a16="http://schemas.microsoft.com/office/drawing/2014/main" id="{58BEE67F-530E-E41D-FD19-2615180DC3F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15931"/>
          <a:stretch/>
        </p:blipFill>
        <p:spPr>
          <a:xfrm>
            <a:off x="10439102" y="4145165"/>
            <a:ext cx="1780703" cy="2164311"/>
          </a:xfrm>
          <a:prstGeom prst="rect">
            <a:avLst/>
          </a:prstGeom>
        </p:spPr>
      </p:pic>
      <p:pic>
        <p:nvPicPr>
          <p:cNvPr id="17" name="Graphic 16">
            <a:extLst>
              <a:ext uri="{FF2B5EF4-FFF2-40B4-BE49-F238E27FC236}">
                <a16:creationId xmlns:a16="http://schemas.microsoft.com/office/drawing/2014/main" id="{82CFCA46-5F5A-867F-B19C-4F9ED5BA15A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r="46794"/>
          <a:stretch/>
        </p:blipFill>
        <p:spPr>
          <a:xfrm rot="10800000">
            <a:off x="-27806" y="2452933"/>
            <a:ext cx="1370742" cy="2632414"/>
          </a:xfrm>
          <a:prstGeom prst="rect">
            <a:avLst/>
          </a:prstGeom>
        </p:spPr>
      </p:pic>
      <p:pic>
        <p:nvPicPr>
          <p:cNvPr id="18" name="Graphic 17">
            <a:extLst>
              <a:ext uri="{FF2B5EF4-FFF2-40B4-BE49-F238E27FC236}">
                <a16:creationId xmlns:a16="http://schemas.microsoft.com/office/drawing/2014/main" id="{11E8F80C-ACB2-552E-4433-1A8A2708F18F}"/>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1" b="-9728"/>
          <a:stretch/>
        </p:blipFill>
        <p:spPr>
          <a:xfrm rot="18286209">
            <a:off x="887827" y="4958926"/>
            <a:ext cx="910220" cy="1020507"/>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D1DCC4A1-0DB3-3480-3A1A-78FC85FE7ECE}"/>
              </a:ext>
            </a:extLst>
          </p:cNvPr>
          <p:cNvSpPr>
            <a:spLocks noGrp="1"/>
          </p:cNvSpPr>
          <p:nvPr>
            <p:ph idx="13"/>
          </p:nvPr>
        </p:nvSpPr>
        <p:spPr>
          <a:xfrm>
            <a:off x="8293608" y="2441447"/>
            <a:ext cx="3063240" cy="3575303"/>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343850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ACFCA6-7ECE-9BFB-9389-6DB74C862850}"/>
              </a:ext>
            </a:extLst>
          </p:cNvPr>
          <p:cNvPicPr>
            <a:picLocks noChangeAspect="1"/>
          </p:cNvPicPr>
          <p:nvPr userDrawn="1"/>
        </p:nvPicPr>
        <p:blipFill>
          <a:blip r:embed="rId2"/>
          <a:srcRect l="21" r="21"/>
          <a:stretch/>
        </p:blipFill>
        <p:spPr>
          <a:xfrm>
            <a:off x="-5192" y="-1"/>
            <a:ext cx="12197192" cy="6858001"/>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1133856" y="56450"/>
            <a:ext cx="9912096" cy="2743200"/>
          </a:xfrm>
        </p:spPr>
        <p:txBody>
          <a:bodyPr anchor="b">
            <a:noAutofit/>
          </a:bodyPr>
          <a:lstStyle>
            <a:lvl1pPr algn="l">
              <a:defRPr sz="6600" b="1" i="0" cap="none" spc="-150"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3575304" y="3110546"/>
            <a:ext cx="4114800" cy="2743200"/>
          </a:xfrm>
        </p:spPr>
        <p:txBody>
          <a:bodyPr>
            <a:noAutofit/>
          </a:bodyPr>
          <a:lstStyle>
            <a:lvl1pPr marL="0" indent="0" algn="l">
              <a:lnSpc>
                <a:spcPct val="150000"/>
              </a:lnSpc>
              <a:spcBef>
                <a:spcPts val="0"/>
              </a:spcBef>
              <a:buNone/>
              <a:defRPr sz="24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2960835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01">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850392"/>
            <a:ext cx="3913632" cy="4800600"/>
          </a:xfrm>
        </p:spPr>
        <p:txBody>
          <a:bodyPr/>
          <a:lstStyle>
            <a:lvl1pPr>
              <a:defRPr>
                <a:solidFill>
                  <a:schemeClr val="accent2">
                    <a:lumMod val="25000"/>
                  </a:schemeClr>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5358384" y="1965960"/>
            <a:ext cx="4050792" cy="2953512"/>
          </a:xfrm>
        </p:spPr>
        <p:txBody>
          <a:bodyPr anchor="ctr" anchorCtr="0"/>
          <a:lstStyle>
            <a:lvl1pPr>
              <a:defRPr cap="all" baseline="0">
                <a:solidFill>
                  <a:schemeClr val="accent2">
                    <a:lumMod val="25000"/>
                  </a:schemeClr>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7" name="Rounded Rectangle 4">
            <a:extLst>
              <a:ext uri="{FF2B5EF4-FFF2-40B4-BE49-F238E27FC236}">
                <a16:creationId xmlns:a16="http://schemas.microsoft.com/office/drawing/2014/main" id="{906EB944-76A9-6F98-104E-59CD34F5CF9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7">
            <a:extLst>
              <a:ext uri="{FF2B5EF4-FFF2-40B4-BE49-F238E27FC236}">
                <a16:creationId xmlns:a16="http://schemas.microsoft.com/office/drawing/2014/main" id="{898C8E3F-6992-0D8A-CCA1-3DD2C147AA8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4756"/>
          <a:stretch/>
        </p:blipFill>
        <p:spPr>
          <a:xfrm>
            <a:off x="8853067" y="1"/>
            <a:ext cx="1875091" cy="1605320"/>
          </a:xfrm>
          <a:prstGeom prst="rect">
            <a:avLst/>
          </a:prstGeom>
        </p:spPr>
      </p:pic>
      <p:pic>
        <p:nvPicPr>
          <p:cNvPr id="13" name="Picture 7">
            <a:extLst>
              <a:ext uri="{FF2B5EF4-FFF2-40B4-BE49-F238E27FC236}">
                <a16:creationId xmlns:a16="http://schemas.microsoft.com/office/drawing/2014/main" id="{4417AC45-4CB7-72E8-3723-B1A3D81FB6EF}"/>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13775" y="5533690"/>
            <a:ext cx="493392" cy="495528"/>
          </a:xfrm>
          <a:prstGeom prst="rect">
            <a:avLst/>
          </a:prstGeom>
        </p:spPr>
      </p:pic>
      <p:pic>
        <p:nvPicPr>
          <p:cNvPr id="15" name="Graphic 14">
            <a:extLst>
              <a:ext uri="{FF2B5EF4-FFF2-40B4-BE49-F238E27FC236}">
                <a16:creationId xmlns:a16="http://schemas.microsoft.com/office/drawing/2014/main" id="{AE5941EF-B160-313A-DA99-73C86EDC4C1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46794"/>
          <a:stretch/>
        </p:blipFill>
        <p:spPr>
          <a:xfrm>
            <a:off x="10316909" y="2723673"/>
            <a:ext cx="1875091" cy="3600981"/>
          </a:xfrm>
          <a:prstGeom prst="rect">
            <a:avLst/>
          </a:prstGeom>
        </p:spPr>
      </p:pic>
      <p:pic>
        <p:nvPicPr>
          <p:cNvPr id="17" name="Graphic 16">
            <a:extLst>
              <a:ext uri="{FF2B5EF4-FFF2-40B4-BE49-F238E27FC236}">
                <a16:creationId xmlns:a16="http://schemas.microsoft.com/office/drawing/2014/main" id="{EEC16221-5852-F1A3-24D1-8EF5E907173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1791"/>
          <a:stretch/>
        </p:blipFill>
        <p:spPr>
          <a:xfrm>
            <a:off x="3497179" y="6324654"/>
            <a:ext cx="910220" cy="541368"/>
          </a:xfrm>
          <a:prstGeom prst="rect">
            <a:avLst/>
          </a:prstGeom>
        </p:spPr>
      </p:pic>
      <p:pic>
        <p:nvPicPr>
          <p:cNvPr id="19" name="Graphic 18">
            <a:extLst>
              <a:ext uri="{FF2B5EF4-FFF2-40B4-BE49-F238E27FC236}">
                <a16:creationId xmlns:a16="http://schemas.microsoft.com/office/drawing/2014/main" id="{5D8B34C3-E35E-0B4E-1F8E-59C449A3C8DD}"/>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31904"/>
          <a:stretch/>
        </p:blipFill>
        <p:spPr>
          <a:xfrm>
            <a:off x="1601212" y="0"/>
            <a:ext cx="1032928" cy="718708"/>
          </a:xfrm>
          <a:prstGeom prst="rect">
            <a:avLst/>
          </a:prstGeom>
        </p:spPr>
      </p:pic>
    </p:spTree>
    <p:extLst>
      <p:ext uri="{BB962C8B-B14F-4D97-AF65-F5344CB8AC3E}">
        <p14:creationId xmlns:p14="http://schemas.microsoft.com/office/powerpoint/2010/main" val="3657855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01">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1FEFCE-5DDA-D353-F1BF-36752F5F079A}"/>
              </a:ext>
            </a:extLst>
          </p:cNvPr>
          <p:cNvPicPr>
            <a:picLocks noChangeAspect="1"/>
          </p:cNvPicPr>
          <p:nvPr userDrawn="1"/>
        </p:nvPicPr>
        <p:blipFill>
          <a:blip r:embed="rId2"/>
          <a:srcRect/>
          <a:stretch/>
        </p:blipFill>
        <p:spPr>
          <a:xfrm>
            <a:off x="0" y="2917"/>
            <a:ext cx="12197191" cy="6855082"/>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877824" y="1325880"/>
            <a:ext cx="10460736" cy="2286000"/>
          </a:xfrm>
        </p:spPr>
        <p:txBody>
          <a:bodyPr anchor="b">
            <a:noAutofit/>
          </a:bodyPr>
          <a:lstStyle>
            <a:lvl1pPr algn="ctr">
              <a:defRPr sz="6600" b="1" i="0" cap="none" spc="-150"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877824" y="3749040"/>
            <a:ext cx="10460736" cy="2286000"/>
          </a:xfrm>
        </p:spPr>
        <p:txBody>
          <a:bodyPr>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1502723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02">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sp>
        <p:nvSpPr>
          <p:cNvPr id="7" name="Rounded Rectangle 3">
            <a:extLst>
              <a:ext uri="{FF2B5EF4-FFF2-40B4-BE49-F238E27FC236}">
                <a16:creationId xmlns:a16="http://schemas.microsoft.com/office/drawing/2014/main" id="{B6718ABD-4EA5-E3C5-0225-F6671DCA53AD}"/>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D721A955-CA2D-A65D-6E60-DAAAA4ACFA3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1050"/>
          <a:stretch/>
        </p:blipFill>
        <p:spPr>
          <a:xfrm>
            <a:off x="0" y="2887579"/>
            <a:ext cx="2432421" cy="3604662"/>
          </a:xfrm>
          <a:prstGeom prst="rect">
            <a:avLst/>
          </a:prstGeom>
        </p:spPr>
      </p:pic>
      <p:pic>
        <p:nvPicPr>
          <p:cNvPr id="9" name="Graphic 8">
            <a:extLst>
              <a:ext uri="{FF2B5EF4-FFF2-40B4-BE49-F238E27FC236}">
                <a16:creationId xmlns:a16="http://schemas.microsoft.com/office/drawing/2014/main" id="{AB70155A-604C-AD00-BE69-4505C75CE01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5874" b="-1"/>
          <a:stretch/>
        </p:blipFill>
        <p:spPr>
          <a:xfrm rot="5400000">
            <a:off x="11281284" y="2493882"/>
            <a:ext cx="1032928" cy="887899"/>
          </a:xfrm>
          <a:prstGeom prst="rect">
            <a:avLst/>
          </a:prstGeom>
        </p:spPr>
      </p:pic>
      <p:pic>
        <p:nvPicPr>
          <p:cNvPr id="10" name="Graphic 9">
            <a:extLst>
              <a:ext uri="{FF2B5EF4-FFF2-40B4-BE49-F238E27FC236}">
                <a16:creationId xmlns:a16="http://schemas.microsoft.com/office/drawing/2014/main" id="{F74D1084-EF5E-D016-13E0-1840BDFFD0AE}"/>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b="-880"/>
          <a:stretch/>
        </p:blipFill>
        <p:spPr>
          <a:xfrm>
            <a:off x="9897978" y="5987153"/>
            <a:ext cx="490012" cy="505088"/>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313432"/>
            <a:ext cx="6327648" cy="3218688"/>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889032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break 0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1B9A11-4222-BB4A-66D3-D37C79AC57C1}"/>
              </a:ext>
            </a:extLst>
          </p:cNvPr>
          <p:cNvPicPr>
            <a:picLocks noChangeAspect="1"/>
          </p:cNvPicPr>
          <p:nvPr userDrawn="1"/>
        </p:nvPicPr>
        <p:blipFill rotWithShape="1">
          <a:blip r:embed="rId2"/>
          <a:srcRect l="-1" r="21" b="21"/>
          <a:stretch/>
        </p:blipFill>
        <p:spPr>
          <a:xfrm>
            <a:off x="-2595" y="1459"/>
            <a:ext cx="12197191" cy="6855082"/>
          </a:xfrm>
          <a:prstGeom prst="rect">
            <a:avLst/>
          </a:prstGeom>
        </p:spPr>
      </p:pic>
      <p:sp>
        <p:nvSpPr>
          <p:cNvPr id="2" name="Title 1">
            <a:extLst>
              <a:ext uri="{FF2B5EF4-FFF2-40B4-BE49-F238E27FC236}">
                <a16:creationId xmlns:a16="http://schemas.microsoft.com/office/drawing/2014/main" id="{2456FD49-C258-4333-9422-358C976A341C}"/>
              </a:ext>
            </a:extLst>
          </p:cNvPr>
          <p:cNvSpPr>
            <a:spLocks noGrp="1"/>
          </p:cNvSpPr>
          <p:nvPr>
            <p:ph type="ctrTitle"/>
          </p:nvPr>
        </p:nvSpPr>
        <p:spPr>
          <a:xfrm>
            <a:off x="4654296" y="27432"/>
            <a:ext cx="7004304" cy="3566160"/>
          </a:xfrm>
        </p:spPr>
        <p:txBody>
          <a:bodyPr anchor="b">
            <a:noAutofit/>
          </a:bodyPr>
          <a:lstStyle>
            <a:lvl1pPr algn="ctr">
              <a:defRPr sz="6000" b="1" i="0" cap="none" spc="-150" baseline="0">
                <a:solidFill>
                  <a:schemeClr val="accent2">
                    <a:lumMod val="25000"/>
                  </a:schemeClr>
                </a:solidFill>
                <a:latin typeface="+mj-lt"/>
              </a:defRPr>
            </a:lvl1pPr>
          </a:lstStyle>
          <a:p>
            <a:r>
              <a:rPr lang="en-US" noProof="0"/>
              <a:t>Click to edit Master title style</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4654295" y="3767328"/>
            <a:ext cx="7004303" cy="1161288"/>
          </a:xfrm>
        </p:spPr>
        <p:txBody>
          <a:bodyPr>
            <a:noAutofit/>
          </a:bodyPr>
          <a:lstStyle>
            <a:lvl1pPr marL="0" indent="0" algn="ctr">
              <a:buNone/>
              <a:defRPr sz="3200" b="0" cap="all" baseline="0">
                <a:solidFill>
                  <a:schemeClr val="accent2">
                    <a:lumMod val="25000"/>
                  </a:schemeClr>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Tree>
    <p:extLst>
      <p:ext uri="{BB962C8B-B14F-4D97-AF65-F5344CB8AC3E}">
        <p14:creationId xmlns:p14="http://schemas.microsoft.com/office/powerpoint/2010/main" val="3329623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01">
    <p:bg>
      <p:bgPr>
        <a:gradFill>
          <a:gsLst>
            <a:gs pos="33000">
              <a:schemeClr val="bg2"/>
            </a:gs>
            <a:gs pos="59000">
              <a:schemeClr val="tx2">
                <a:lumMod val="90000"/>
                <a:alpha val="65163"/>
              </a:schemeClr>
            </a:gs>
          </a:gsLst>
          <a:lin ang="21594000" scaled="0"/>
        </a:gra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772C86F9-080E-93F7-C7B1-F5BEAD84E36E}"/>
              </a:ext>
            </a:extLst>
          </p:cNvPr>
          <p:cNvSpPr>
            <a:spLocks noGrp="1"/>
          </p:cNvSpPr>
          <p:nvPr>
            <p:ph type="title"/>
          </p:nvPr>
        </p:nvSpPr>
        <p:spPr>
          <a:xfrm>
            <a:off x="1078992" y="365760"/>
            <a:ext cx="10506456" cy="1655064"/>
          </a:xfrm>
        </p:spPr>
        <p:txBody>
          <a:bodyPr anchor="b"/>
          <a:lstStyle>
            <a:lvl1pPr>
              <a:defRPr>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p:nvPr>
        </p:nvSpPr>
        <p:spPr>
          <a:xfrm>
            <a:off x="1097280" y="2432304"/>
            <a:ext cx="3108960" cy="34123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p:nvPr>
        </p:nvSpPr>
        <p:spPr>
          <a:xfrm>
            <a:off x="4736592" y="1920240"/>
            <a:ext cx="6620256"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dirty="0"/>
              <a:t>8/6/20XX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2" name="Rounded Rectangle 11">
            <a:extLst>
              <a:ext uri="{FF2B5EF4-FFF2-40B4-BE49-F238E27FC236}">
                <a16:creationId xmlns:a16="http://schemas.microsoft.com/office/drawing/2014/main" id="{7FF98F94-8801-13BE-8EB4-01921AC196C8}"/>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B7BF5718-9534-FD92-79D7-ECC66603E70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62387"/>
          <a:stretch/>
        </p:blipFill>
        <p:spPr>
          <a:xfrm rot="5400000">
            <a:off x="1778676" y="5204330"/>
            <a:ext cx="907513" cy="2465321"/>
          </a:xfrm>
          <a:prstGeom prst="rect">
            <a:avLst/>
          </a:prstGeom>
        </p:spPr>
      </p:pic>
      <p:pic>
        <p:nvPicPr>
          <p:cNvPr id="9" name="Graphic 8">
            <a:extLst>
              <a:ext uri="{FF2B5EF4-FFF2-40B4-BE49-F238E27FC236}">
                <a16:creationId xmlns:a16="http://schemas.microsoft.com/office/drawing/2014/main" id="{4FF40650-9AD0-96F8-F702-185D1729AF8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93558" y="5429608"/>
            <a:ext cx="406214" cy="415066"/>
          </a:xfrm>
          <a:prstGeom prst="rect">
            <a:avLst/>
          </a:prstGeom>
        </p:spPr>
      </p:pic>
      <p:pic>
        <p:nvPicPr>
          <p:cNvPr id="10" name="Graphic 9">
            <a:extLst>
              <a:ext uri="{FF2B5EF4-FFF2-40B4-BE49-F238E27FC236}">
                <a16:creationId xmlns:a16="http://schemas.microsoft.com/office/drawing/2014/main" id="{83AC8518-2F0B-6FC0-0C0E-6CE9D00EAC71}"/>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t="-4860" b="-1"/>
          <a:stretch/>
        </p:blipFill>
        <p:spPr>
          <a:xfrm>
            <a:off x="10214191" y="365126"/>
            <a:ext cx="1032928" cy="1106730"/>
          </a:xfrm>
          <a:prstGeom prst="rect">
            <a:avLst/>
          </a:prstGeom>
        </p:spPr>
      </p:pic>
    </p:spTree>
    <p:extLst>
      <p:ext uri="{BB962C8B-B14F-4D97-AF65-F5344CB8AC3E}">
        <p14:creationId xmlns:p14="http://schemas.microsoft.com/office/powerpoint/2010/main" val="3196360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03">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7B4AF60-AC65-3E7A-4A5D-EBF1A7030D9B}"/>
              </a:ext>
            </a:extLst>
          </p:cNvPr>
          <p:cNvPicPr>
            <a:picLocks noChangeAspect="1"/>
          </p:cNvPicPr>
          <p:nvPr userDrawn="1"/>
        </p:nvPicPr>
        <p:blipFill rotWithShape="1">
          <a:blip r:embed="rId2"/>
          <a:srcRect l="3063" b="3063"/>
          <a:stretch/>
        </p:blipFill>
        <p:spPr>
          <a:xfrm>
            <a:off x="1" y="2917"/>
            <a:ext cx="12197189" cy="6855082"/>
          </a:xfrm>
          <a:prstGeom prst="rect">
            <a:avLst/>
          </a:prstGeom>
        </p:spPr>
      </p:pic>
      <p:sp>
        <p:nvSpPr>
          <p:cNvPr id="12" name="Rounded Rectangle 4">
            <a:extLst>
              <a:ext uri="{FF2B5EF4-FFF2-40B4-BE49-F238E27FC236}">
                <a16:creationId xmlns:a16="http://schemas.microsoft.com/office/drawing/2014/main" id="{95671103-2960-81E2-9A76-0E7FDE6B3E55}"/>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276856"/>
            <a:ext cx="6327648" cy="3090672"/>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701264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wo content 02">
    <p:bg>
      <p:bgPr>
        <a:gradFill>
          <a:gsLst>
            <a:gs pos="33000">
              <a:schemeClr val="bg2"/>
            </a:gs>
            <a:gs pos="59000">
              <a:schemeClr val="tx2">
                <a:lumMod val="90000"/>
                <a:alpha val="65163"/>
              </a:schemeClr>
            </a:gs>
          </a:gsLst>
          <a:lin ang="16800000" scaled="0"/>
        </a:gradFill>
        <a:effectLst/>
      </p:bgPr>
    </p:bg>
    <p:spTree>
      <p:nvGrpSpPr>
        <p:cNvPr id="1" name=""/>
        <p:cNvGrpSpPr/>
        <p:nvPr/>
      </p:nvGrpSpPr>
      <p:grpSpPr>
        <a:xfrm>
          <a:off x="0" y="0"/>
          <a:ext cx="0" cy="0"/>
          <a:chOff x="0" y="0"/>
          <a:chExt cx="0" cy="0"/>
        </a:xfrm>
      </p:grpSpPr>
      <p:sp>
        <p:nvSpPr>
          <p:cNvPr id="7" name="Rounded Rectangle 4">
            <a:extLst>
              <a:ext uri="{FF2B5EF4-FFF2-40B4-BE49-F238E27FC236}">
                <a16:creationId xmlns:a16="http://schemas.microsoft.com/office/drawing/2014/main" id="{86060D16-E6F6-EA0E-E58E-526234AB6564}"/>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0E0958AA-6F1A-C4A2-FB66-1A6F7F8834B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a:off x="569419" y="4426479"/>
            <a:ext cx="1472805" cy="1596616"/>
          </a:xfrm>
          <a:prstGeom prst="rect">
            <a:avLst/>
          </a:prstGeom>
        </p:spPr>
      </p:pic>
      <p:pic>
        <p:nvPicPr>
          <p:cNvPr id="9" name="Graphic 8">
            <a:extLst>
              <a:ext uri="{FF2B5EF4-FFF2-40B4-BE49-F238E27FC236}">
                <a16:creationId xmlns:a16="http://schemas.microsoft.com/office/drawing/2014/main" id="{3DEADFA2-398E-9388-8295-063D31FB38E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095" b="-1"/>
          <a:stretch/>
        </p:blipFill>
        <p:spPr>
          <a:xfrm rot="3765410" flipV="1">
            <a:off x="1448505" y="4094575"/>
            <a:ext cx="862484" cy="934988"/>
          </a:xfrm>
          <a:prstGeom prst="rect">
            <a:avLst/>
          </a:prstGeom>
        </p:spPr>
      </p:pic>
      <p:pic>
        <p:nvPicPr>
          <p:cNvPr id="10" name="Picture 7">
            <a:extLst>
              <a:ext uri="{FF2B5EF4-FFF2-40B4-BE49-F238E27FC236}">
                <a16:creationId xmlns:a16="http://schemas.microsoft.com/office/drawing/2014/main" id="{D09A7588-8EFD-A0C5-4235-45B7D657ECF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35453"/>
          <a:stretch/>
        </p:blipFill>
        <p:spPr>
          <a:xfrm>
            <a:off x="9469547" y="5719093"/>
            <a:ext cx="1756858" cy="1138907"/>
          </a:xfrm>
          <a:prstGeom prst="rect">
            <a:avLst/>
          </a:prstGeom>
        </p:spPr>
      </p:pic>
      <p:pic>
        <p:nvPicPr>
          <p:cNvPr id="13" name="Graphic 12">
            <a:extLst>
              <a:ext uri="{FF2B5EF4-FFF2-40B4-BE49-F238E27FC236}">
                <a16:creationId xmlns:a16="http://schemas.microsoft.com/office/drawing/2014/main" id="{EF04D7D6-513C-D18A-AF21-D10F0E5D3B8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1" r="-750"/>
          <a:stretch/>
        </p:blipFill>
        <p:spPr>
          <a:xfrm>
            <a:off x="8844546" y="50582"/>
            <a:ext cx="1307037" cy="1325563"/>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p:nvPr>
        </p:nvSpPr>
        <p:spPr>
          <a:xfrm>
            <a:off x="3575304" y="2441448"/>
            <a:ext cx="3602736" cy="357530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D1DCC4A1-0DB3-3480-3A1A-78FC85FE7ECE}"/>
              </a:ext>
            </a:extLst>
          </p:cNvPr>
          <p:cNvSpPr>
            <a:spLocks noGrp="1"/>
          </p:cNvSpPr>
          <p:nvPr>
            <p:ph idx="13"/>
          </p:nvPr>
        </p:nvSpPr>
        <p:spPr>
          <a:xfrm>
            <a:off x="7671816" y="2441448"/>
            <a:ext cx="3602736" cy="3575304"/>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dirty="0"/>
              <a:t>8/6/20XX</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499728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03">
    <p:bg>
      <p:bgPr>
        <a:solidFill>
          <a:schemeClr val="tx2"/>
        </a:solidFill>
        <a:effectLst/>
      </p:bgPr>
    </p:bg>
    <p:spTree>
      <p:nvGrpSpPr>
        <p:cNvPr id="1" name=""/>
        <p:cNvGrpSpPr/>
        <p:nvPr/>
      </p:nvGrpSpPr>
      <p:grpSpPr>
        <a:xfrm>
          <a:off x="0" y="0"/>
          <a:ext cx="0" cy="0"/>
          <a:chOff x="0" y="0"/>
          <a:chExt cx="0" cy="0"/>
        </a:xfrm>
      </p:grpSpPr>
      <p:sp>
        <p:nvSpPr>
          <p:cNvPr id="4" name="Rounded Rectangle 6">
            <a:extLst>
              <a:ext uri="{FF2B5EF4-FFF2-40B4-BE49-F238E27FC236}">
                <a16:creationId xmlns:a16="http://schemas.microsoft.com/office/drawing/2014/main" id="{1B32A35F-9C9A-7C7D-DE93-B55FFF07D66E}"/>
              </a:ext>
            </a:extLst>
          </p:cNvPr>
          <p:cNvSpPr/>
          <p:nvPr userDrawn="1"/>
        </p:nvSpPr>
        <p:spPr>
          <a:xfrm>
            <a:off x="256674" y="256674"/>
            <a:ext cx="11678651" cy="6352673"/>
          </a:xfrm>
          <a:prstGeom prst="roundRect">
            <a:avLst>
              <a:gd name="adj" fmla="val 4303"/>
            </a:avLst>
          </a:prstGeom>
          <a:noFill/>
          <a:ln w="190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198299DF-E702-8750-30F5-798D7C96AA46}"/>
              </a:ext>
            </a:extLst>
          </p:cNvPr>
          <p:cNvSpPr>
            <a:spLocks noGrp="1"/>
          </p:cNvSpPr>
          <p:nvPr>
            <p:ph type="title"/>
          </p:nvPr>
        </p:nvSpPr>
        <p:spPr>
          <a:xfrm>
            <a:off x="1078992" y="365760"/>
            <a:ext cx="10277856" cy="1655064"/>
          </a:xfrm>
        </p:spPr>
        <p:txBody>
          <a:bodyPr anchor="b"/>
          <a:lstStyle>
            <a:lvl1pPr>
              <a:defRPr>
                <a:latin typeface="+mj-lt"/>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30CE72F6-1D9D-E61E-F1EE-2861FDF7654A}"/>
              </a:ext>
            </a:extLst>
          </p:cNvPr>
          <p:cNvSpPr>
            <a:spLocks noGrp="1"/>
          </p:cNvSpPr>
          <p:nvPr>
            <p:ph idx="1"/>
          </p:nvPr>
        </p:nvSpPr>
        <p:spPr>
          <a:xfrm>
            <a:off x="1170432" y="2459736"/>
            <a:ext cx="2843784" cy="3090672"/>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a:extLst>
              <a:ext uri="{FF2B5EF4-FFF2-40B4-BE49-F238E27FC236}">
                <a16:creationId xmlns:a16="http://schemas.microsoft.com/office/drawing/2014/main" id="{6EFAE94C-C299-8167-1BD9-4FC98C04C63C}"/>
              </a:ext>
            </a:extLst>
          </p:cNvPr>
          <p:cNvSpPr>
            <a:spLocks noGrp="1"/>
          </p:cNvSpPr>
          <p:nvPr>
            <p:ph idx="13"/>
          </p:nvPr>
        </p:nvSpPr>
        <p:spPr>
          <a:xfrm>
            <a:off x="4233672" y="2523744"/>
            <a:ext cx="6693408" cy="3273552"/>
          </a:xfrm>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r>
              <a:rPr lang="en-US" dirty="0"/>
              <a:t>8/6/20XX</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854947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endParaRPr lang="en-US" noProof="0" dirty="0"/>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563001"/>
            <a:ext cx="2743200" cy="228600"/>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noProof="0" dirty="0"/>
              <a:t>8/6/20XX</a:t>
            </a:r>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563001"/>
            <a:ext cx="4114800" cy="2286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9375912" y="6563001"/>
            <a:ext cx="2743200" cy="228600"/>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hdr="0" ftr="0" dt="0"/>
  <p:txStyles>
    <p:title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b="0" i="0" kern="1200">
          <a:solidFill>
            <a:schemeClr val="accent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8.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4.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12.xml"/><Relationship Id="rId3" Type="http://schemas.openxmlformats.org/officeDocument/2006/relationships/diagramLayout" Target="../diagrams/layout11.xml"/><Relationship Id="rId7" Type="http://schemas.openxmlformats.org/officeDocument/2006/relationships/diagramData" Target="../diagrams/data12.xml"/><Relationship Id="rId2" Type="http://schemas.openxmlformats.org/officeDocument/2006/relationships/diagramData" Target="../diagrams/data11.xml"/><Relationship Id="rId1" Type="http://schemas.openxmlformats.org/officeDocument/2006/relationships/slideLayout" Target="../slideLayouts/slideLayout8.xml"/><Relationship Id="rId6" Type="http://schemas.microsoft.com/office/2007/relationships/diagramDrawing" Target="../diagrams/drawing11.xml"/><Relationship Id="rId11" Type="http://schemas.microsoft.com/office/2007/relationships/diagramDrawing" Target="../diagrams/drawing12.xml"/><Relationship Id="rId5" Type="http://schemas.openxmlformats.org/officeDocument/2006/relationships/diagramColors" Target="../diagrams/colors11.xml"/><Relationship Id="rId10" Type="http://schemas.openxmlformats.org/officeDocument/2006/relationships/diagramColors" Target="../diagrams/colors12.xml"/><Relationship Id="rId4" Type="http://schemas.openxmlformats.org/officeDocument/2006/relationships/diagramQuickStyle" Target="../diagrams/quickStyle11.xml"/><Relationship Id="rId9" Type="http://schemas.openxmlformats.org/officeDocument/2006/relationships/diagramQuickStyle" Target="../diagrams/quickStyle1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20.xml"/><Relationship Id="rId1" Type="http://schemas.openxmlformats.org/officeDocument/2006/relationships/slideLayout" Target="../slideLayouts/slideLayout8.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EF7BD-FE81-4B20-8DC5-0B3EB736F9F8}"/>
              </a:ext>
            </a:extLst>
          </p:cNvPr>
          <p:cNvSpPr>
            <a:spLocks noGrp="1"/>
          </p:cNvSpPr>
          <p:nvPr>
            <p:ph type="ctrTitle"/>
          </p:nvPr>
        </p:nvSpPr>
        <p:spPr>
          <a:xfrm>
            <a:off x="612648" y="502920"/>
            <a:ext cx="10954512" cy="3246120"/>
          </a:xfrm>
        </p:spPr>
        <p:txBody>
          <a:bodyPr anchor="b"/>
          <a:lstStyle/>
          <a:p>
            <a:r>
              <a:rPr lang="en-US" sz="4000" dirty="0"/>
              <a:t>Enhancing Customer Experience through Machine Learning (by using a customer segmentation model)</a:t>
            </a:r>
            <a:br>
              <a:rPr lang="en-US" sz="4000" dirty="0"/>
            </a:br>
            <a:br>
              <a:rPr lang="en-US" sz="4000" dirty="0"/>
            </a:br>
            <a:endParaRPr lang="en-US" sz="4000" dirty="0"/>
          </a:p>
        </p:txBody>
      </p:sp>
      <p:sp>
        <p:nvSpPr>
          <p:cNvPr id="5" name="Subtitle 4">
            <a:extLst>
              <a:ext uri="{FF2B5EF4-FFF2-40B4-BE49-F238E27FC236}">
                <a16:creationId xmlns:a16="http://schemas.microsoft.com/office/drawing/2014/main" id="{5EC3E769-4373-E6A1-2C1E-DAF7C8561C6B}"/>
              </a:ext>
            </a:extLst>
          </p:cNvPr>
          <p:cNvSpPr>
            <a:spLocks noGrp="1"/>
          </p:cNvSpPr>
          <p:nvPr>
            <p:ph type="subTitle" idx="1"/>
          </p:nvPr>
        </p:nvSpPr>
        <p:spPr/>
        <p:txBody>
          <a:bodyPr/>
          <a:lstStyle/>
          <a:p>
            <a:r>
              <a:rPr lang="en-GB" b="1" cap="none" dirty="0">
                <a:solidFill>
                  <a:schemeClr val="tx1"/>
                </a:solidFill>
                <a:latin typeface="Arial" panose="020B0604020202020204" pitchFamily="34" charset="0"/>
                <a:cs typeface="Arial" panose="020B0604020202020204" pitchFamily="34" charset="0"/>
              </a:rPr>
              <a:t>Student Name: Habibur Rahman</a:t>
            </a:r>
            <a:br>
              <a:rPr lang="en-GB" b="1" cap="none" dirty="0">
                <a:solidFill>
                  <a:schemeClr val="tx1"/>
                </a:solidFill>
                <a:latin typeface="Arial" panose="020B0604020202020204" pitchFamily="34" charset="0"/>
                <a:cs typeface="Arial" panose="020B0604020202020204" pitchFamily="34" charset="0"/>
              </a:rPr>
            </a:br>
            <a:r>
              <a:rPr lang="en-GB" b="1" cap="none" dirty="0">
                <a:solidFill>
                  <a:schemeClr val="tx1"/>
                </a:solidFill>
                <a:latin typeface="Arial" panose="020B0604020202020204" pitchFamily="34" charset="0"/>
                <a:cs typeface="Arial" panose="020B0604020202020204" pitchFamily="34" charset="0"/>
              </a:rPr>
              <a:t>Supervisor Name: Shiny Verghese</a:t>
            </a:r>
          </a:p>
          <a:p>
            <a:r>
              <a:rPr lang="en-GB" b="1" cap="none" dirty="0">
                <a:solidFill>
                  <a:schemeClr val="tx1"/>
                </a:solidFill>
                <a:latin typeface="Arial" panose="020B0604020202020204" pitchFamily="34" charset="0"/>
                <a:cs typeface="Arial" panose="020B0604020202020204" pitchFamily="34" charset="0"/>
              </a:rPr>
              <a:t>Course: MSc In CSE</a:t>
            </a:r>
          </a:p>
        </p:txBody>
      </p:sp>
    </p:spTree>
    <p:extLst>
      <p:ext uri="{BB962C8B-B14F-4D97-AF65-F5344CB8AC3E}">
        <p14:creationId xmlns:p14="http://schemas.microsoft.com/office/powerpoint/2010/main" val="128263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0FAC57-5DE2-FB40-95ED-DB3FFA0C23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2F174E-37FF-7E24-C9F6-771057A17971}"/>
              </a:ext>
            </a:extLst>
          </p:cNvPr>
          <p:cNvSpPr>
            <a:spLocks noGrp="1"/>
          </p:cNvSpPr>
          <p:nvPr>
            <p:ph type="ctrTitle"/>
          </p:nvPr>
        </p:nvSpPr>
        <p:spPr>
          <a:xfrm>
            <a:off x="2349246" y="345186"/>
            <a:ext cx="7004304" cy="1161288"/>
          </a:xfrm>
          <a:noFill/>
        </p:spPr>
        <p:txBody>
          <a:bodyPr>
            <a:noAutofit/>
          </a:bodyPr>
          <a:lstStyle/>
          <a:p>
            <a:r>
              <a:rPr lang="en-US" dirty="0"/>
              <a:t>Methodology</a:t>
            </a:r>
          </a:p>
        </p:txBody>
      </p:sp>
      <p:graphicFrame>
        <p:nvGraphicFramePr>
          <p:cNvPr id="6" name="Diagram 5">
            <a:extLst>
              <a:ext uri="{FF2B5EF4-FFF2-40B4-BE49-F238E27FC236}">
                <a16:creationId xmlns:a16="http://schemas.microsoft.com/office/drawing/2014/main" id="{9461F7EC-0651-C342-97FF-D279CD14EADE}"/>
              </a:ext>
            </a:extLst>
          </p:cNvPr>
          <p:cNvGraphicFramePr/>
          <p:nvPr>
            <p:extLst>
              <p:ext uri="{D42A27DB-BD31-4B8C-83A1-F6EECF244321}">
                <p14:modId xmlns:p14="http://schemas.microsoft.com/office/powerpoint/2010/main" val="2797794435"/>
              </p:ext>
            </p:extLst>
          </p:nvPr>
        </p:nvGraphicFramePr>
        <p:xfrm>
          <a:off x="-604901" y="1676400"/>
          <a:ext cx="13401802" cy="48364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57233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1078992" y="365760"/>
            <a:ext cx="10277856" cy="853440"/>
          </a:xfrm>
          <a:noFill/>
        </p:spPr>
        <p:txBody>
          <a:bodyPr>
            <a:noAutofit/>
          </a:bodyPr>
          <a:lstStyle/>
          <a:p>
            <a:pPr algn="ctr"/>
            <a:r>
              <a:rPr lang="en-US" sz="5400" dirty="0"/>
              <a:t>Experimental Objective</a:t>
            </a:r>
          </a:p>
        </p:txBody>
      </p:sp>
      <p:sp>
        <p:nvSpPr>
          <p:cNvPr id="8" name="Slide Number Placeholder 7">
            <a:extLst>
              <a:ext uri="{FF2B5EF4-FFF2-40B4-BE49-F238E27FC236}">
                <a16:creationId xmlns:a16="http://schemas.microsoft.com/office/drawing/2014/main" id="{093736AF-0027-E734-82A8-010D7129D046}"/>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11</a:t>
            </a:fld>
            <a:endParaRPr lang="en-US" dirty="0"/>
          </a:p>
        </p:txBody>
      </p:sp>
      <p:graphicFrame>
        <p:nvGraphicFramePr>
          <p:cNvPr id="6" name="Content Placeholder 5">
            <a:extLst>
              <a:ext uri="{FF2B5EF4-FFF2-40B4-BE49-F238E27FC236}">
                <a16:creationId xmlns:a16="http://schemas.microsoft.com/office/drawing/2014/main" id="{2A564082-65DA-8EAA-1A28-9D0B4BB5F36A}"/>
              </a:ext>
            </a:extLst>
          </p:cNvPr>
          <p:cNvGraphicFramePr>
            <a:graphicFrameLocks noGrp="1"/>
          </p:cNvGraphicFramePr>
          <p:nvPr>
            <p:ph idx="1"/>
            <p:extLst>
              <p:ext uri="{D42A27DB-BD31-4B8C-83A1-F6EECF244321}">
                <p14:modId xmlns:p14="http://schemas.microsoft.com/office/powerpoint/2010/main" val="568370724"/>
              </p:ext>
            </p:extLst>
          </p:nvPr>
        </p:nvGraphicFramePr>
        <p:xfrm>
          <a:off x="1768612" y="1552575"/>
          <a:ext cx="9737588" cy="42157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9609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996696" y="240135"/>
            <a:ext cx="10277856" cy="807615"/>
          </a:xfrm>
          <a:noFill/>
        </p:spPr>
        <p:txBody>
          <a:bodyPr>
            <a:noAutofit/>
          </a:bodyPr>
          <a:lstStyle/>
          <a:p>
            <a:pPr algn="ctr"/>
            <a:r>
              <a:rPr lang="en-US" dirty="0"/>
              <a:t>Hypothesis</a:t>
            </a:r>
          </a:p>
        </p:txBody>
      </p:sp>
      <p:sp>
        <p:nvSpPr>
          <p:cNvPr id="13" name="Slide Number Placeholder 12">
            <a:extLst>
              <a:ext uri="{FF2B5EF4-FFF2-40B4-BE49-F238E27FC236}">
                <a16:creationId xmlns:a16="http://schemas.microsoft.com/office/drawing/2014/main" id="{9F61F934-8535-E086-C153-D48E49B98B6A}"/>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12</a:t>
            </a:fld>
            <a:endParaRPr lang="en-US" dirty="0"/>
          </a:p>
        </p:txBody>
      </p:sp>
      <p:graphicFrame>
        <p:nvGraphicFramePr>
          <p:cNvPr id="9" name="Content Placeholder 8">
            <a:extLst>
              <a:ext uri="{FF2B5EF4-FFF2-40B4-BE49-F238E27FC236}">
                <a16:creationId xmlns:a16="http://schemas.microsoft.com/office/drawing/2014/main" id="{D2EEDBD4-8EC3-DA74-319A-95D9F319EDDC}"/>
              </a:ext>
            </a:extLst>
          </p:cNvPr>
          <p:cNvGraphicFramePr>
            <a:graphicFrameLocks noGrp="1"/>
          </p:cNvGraphicFramePr>
          <p:nvPr>
            <p:ph idx="1"/>
            <p:extLst>
              <p:ext uri="{D42A27DB-BD31-4B8C-83A1-F6EECF244321}">
                <p14:modId xmlns:p14="http://schemas.microsoft.com/office/powerpoint/2010/main" val="1111240191"/>
              </p:ext>
            </p:extLst>
          </p:nvPr>
        </p:nvGraphicFramePr>
        <p:xfrm>
          <a:off x="1549400" y="1412874"/>
          <a:ext cx="9093200" cy="4759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108021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9200000" scaled="0"/>
        </a:gradFill>
        <a:effectLst/>
      </p:bgPr>
    </p:bg>
    <p:spTree>
      <p:nvGrpSpPr>
        <p:cNvPr id="1" name="">
          <a:extLst>
            <a:ext uri="{FF2B5EF4-FFF2-40B4-BE49-F238E27FC236}">
              <a16:creationId xmlns:a16="http://schemas.microsoft.com/office/drawing/2014/main" id="{413B13DD-0BBD-AE59-EEA9-B28E33AF33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C4AA57-4EE9-062F-1F42-F612CFEFE667}"/>
              </a:ext>
            </a:extLst>
          </p:cNvPr>
          <p:cNvSpPr>
            <a:spLocks noGrp="1"/>
          </p:cNvSpPr>
          <p:nvPr>
            <p:ph type="title"/>
          </p:nvPr>
        </p:nvSpPr>
        <p:spPr>
          <a:xfrm>
            <a:off x="1078992" y="365760"/>
            <a:ext cx="9972636" cy="688191"/>
          </a:xfrm>
          <a:noFill/>
        </p:spPr>
        <p:txBody>
          <a:bodyPr anchor="b">
            <a:noAutofit/>
          </a:bodyPr>
          <a:lstStyle/>
          <a:p>
            <a:pPr algn="ctr"/>
            <a:r>
              <a:rPr lang="en-US" dirty="0"/>
              <a:t>Experimental Design</a:t>
            </a:r>
          </a:p>
        </p:txBody>
      </p:sp>
      <p:sp>
        <p:nvSpPr>
          <p:cNvPr id="10" name="Slide Number Placeholder 9">
            <a:extLst>
              <a:ext uri="{FF2B5EF4-FFF2-40B4-BE49-F238E27FC236}">
                <a16:creationId xmlns:a16="http://schemas.microsoft.com/office/drawing/2014/main" id="{6803714B-38E3-9AAA-CF05-58029F6A7EF6}"/>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13</a:t>
            </a:fld>
            <a:endParaRPr lang="en-US" dirty="0"/>
          </a:p>
        </p:txBody>
      </p:sp>
      <p:graphicFrame>
        <p:nvGraphicFramePr>
          <p:cNvPr id="6" name="Content Placeholder 5">
            <a:extLst>
              <a:ext uri="{FF2B5EF4-FFF2-40B4-BE49-F238E27FC236}">
                <a16:creationId xmlns:a16="http://schemas.microsoft.com/office/drawing/2014/main" id="{AA9F172E-A897-4371-0636-9A88B0311BBD}"/>
              </a:ext>
            </a:extLst>
          </p:cNvPr>
          <p:cNvGraphicFramePr>
            <a:graphicFrameLocks noGrp="1"/>
          </p:cNvGraphicFramePr>
          <p:nvPr>
            <p:ph idx="1"/>
            <p:extLst>
              <p:ext uri="{D42A27DB-BD31-4B8C-83A1-F6EECF244321}">
                <p14:modId xmlns:p14="http://schemas.microsoft.com/office/powerpoint/2010/main" val="1348051083"/>
              </p:ext>
            </p:extLst>
          </p:nvPr>
        </p:nvGraphicFramePr>
        <p:xfrm>
          <a:off x="1678863" y="1339373"/>
          <a:ext cx="8834273" cy="49382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35422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a:extLst>
            <a:ext uri="{FF2B5EF4-FFF2-40B4-BE49-F238E27FC236}">
              <a16:creationId xmlns:a16="http://schemas.microsoft.com/office/drawing/2014/main" id="{DD0108A5-9FB8-74EF-E29D-AFA1BC8547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0E1C9A-BDA0-E677-DDC7-338C514EF3F3}"/>
              </a:ext>
            </a:extLst>
          </p:cNvPr>
          <p:cNvSpPr>
            <a:spLocks noGrp="1"/>
          </p:cNvSpPr>
          <p:nvPr>
            <p:ph type="title"/>
          </p:nvPr>
        </p:nvSpPr>
        <p:spPr>
          <a:xfrm>
            <a:off x="1078992" y="365760"/>
            <a:ext cx="10277856" cy="737826"/>
          </a:xfrm>
          <a:noFill/>
        </p:spPr>
        <p:txBody>
          <a:bodyPr>
            <a:noAutofit/>
          </a:bodyPr>
          <a:lstStyle/>
          <a:p>
            <a:pPr algn="ctr"/>
            <a:r>
              <a:rPr lang="en-US" dirty="0"/>
              <a:t>Data Collection</a:t>
            </a:r>
          </a:p>
        </p:txBody>
      </p:sp>
      <p:graphicFrame>
        <p:nvGraphicFramePr>
          <p:cNvPr id="7" name="Content Placeholder 6">
            <a:extLst>
              <a:ext uri="{FF2B5EF4-FFF2-40B4-BE49-F238E27FC236}">
                <a16:creationId xmlns:a16="http://schemas.microsoft.com/office/drawing/2014/main" id="{C38C25A5-8B65-9D2F-02ED-E3D875F40C4D}"/>
              </a:ext>
            </a:extLst>
          </p:cNvPr>
          <p:cNvGraphicFramePr>
            <a:graphicFrameLocks noGrp="1"/>
          </p:cNvGraphicFramePr>
          <p:nvPr>
            <p:ph idx="1"/>
            <p:extLst>
              <p:ext uri="{D42A27DB-BD31-4B8C-83A1-F6EECF244321}">
                <p14:modId xmlns:p14="http://schemas.microsoft.com/office/powerpoint/2010/main" val="2007198673"/>
              </p:ext>
            </p:extLst>
          </p:nvPr>
        </p:nvGraphicFramePr>
        <p:xfrm>
          <a:off x="462454" y="365760"/>
          <a:ext cx="5370787" cy="67916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Slide Number Placeholder 12">
            <a:extLst>
              <a:ext uri="{FF2B5EF4-FFF2-40B4-BE49-F238E27FC236}">
                <a16:creationId xmlns:a16="http://schemas.microsoft.com/office/drawing/2014/main" id="{6CDD706E-EB44-C14D-E559-7956972CD185}"/>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14</a:t>
            </a:fld>
            <a:endParaRPr lang="en-US" dirty="0"/>
          </a:p>
        </p:txBody>
      </p:sp>
      <p:graphicFrame>
        <p:nvGraphicFramePr>
          <p:cNvPr id="8" name="Content Placeholder 7">
            <a:extLst>
              <a:ext uri="{FF2B5EF4-FFF2-40B4-BE49-F238E27FC236}">
                <a16:creationId xmlns:a16="http://schemas.microsoft.com/office/drawing/2014/main" id="{AF23C232-B793-5CA1-1A79-36F50C00BBA9}"/>
              </a:ext>
            </a:extLst>
          </p:cNvPr>
          <p:cNvGraphicFramePr>
            <a:graphicFrameLocks noGrp="1"/>
          </p:cNvGraphicFramePr>
          <p:nvPr>
            <p:ph idx="13"/>
            <p:extLst>
              <p:ext uri="{D42A27DB-BD31-4B8C-83A1-F6EECF244321}">
                <p14:modId xmlns:p14="http://schemas.microsoft.com/office/powerpoint/2010/main" val="2250217782"/>
              </p:ext>
            </p:extLst>
          </p:nvPr>
        </p:nvGraphicFramePr>
        <p:xfrm>
          <a:off x="4307584" y="1470739"/>
          <a:ext cx="9234995" cy="504496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500443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a:extLst>
            <a:ext uri="{FF2B5EF4-FFF2-40B4-BE49-F238E27FC236}">
              <a16:creationId xmlns:a16="http://schemas.microsoft.com/office/drawing/2014/main" id="{B865A778-7C8C-E9A2-1D48-955D851AC0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A26684-B1C8-FD0C-5065-46230D04B5BC}"/>
              </a:ext>
            </a:extLst>
          </p:cNvPr>
          <p:cNvSpPr>
            <a:spLocks noGrp="1"/>
          </p:cNvSpPr>
          <p:nvPr>
            <p:ph type="title"/>
          </p:nvPr>
        </p:nvSpPr>
        <p:spPr>
          <a:xfrm>
            <a:off x="1078992" y="365760"/>
            <a:ext cx="10277856" cy="737826"/>
          </a:xfrm>
          <a:noFill/>
        </p:spPr>
        <p:txBody>
          <a:bodyPr>
            <a:noAutofit/>
          </a:bodyPr>
          <a:lstStyle/>
          <a:p>
            <a:pPr algn="ctr"/>
            <a:r>
              <a:rPr lang="en-US" dirty="0"/>
              <a:t>Data Analysis</a:t>
            </a:r>
          </a:p>
        </p:txBody>
      </p:sp>
      <p:sp>
        <p:nvSpPr>
          <p:cNvPr id="13" name="Slide Number Placeholder 12">
            <a:extLst>
              <a:ext uri="{FF2B5EF4-FFF2-40B4-BE49-F238E27FC236}">
                <a16:creationId xmlns:a16="http://schemas.microsoft.com/office/drawing/2014/main" id="{AD8937D7-AC7C-9A13-9EE4-4C5E858CF689}"/>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15</a:t>
            </a:fld>
            <a:endParaRPr lang="en-US" dirty="0"/>
          </a:p>
        </p:txBody>
      </p:sp>
      <p:graphicFrame>
        <p:nvGraphicFramePr>
          <p:cNvPr id="9" name="Content Placeholder 8">
            <a:extLst>
              <a:ext uri="{FF2B5EF4-FFF2-40B4-BE49-F238E27FC236}">
                <a16:creationId xmlns:a16="http://schemas.microsoft.com/office/drawing/2014/main" id="{4DC513B5-B4CE-E656-6A38-631962B0A831}"/>
              </a:ext>
            </a:extLst>
          </p:cNvPr>
          <p:cNvGraphicFramePr>
            <a:graphicFrameLocks noGrp="1"/>
          </p:cNvGraphicFramePr>
          <p:nvPr>
            <p:ph idx="1"/>
            <p:extLst>
              <p:ext uri="{D42A27DB-BD31-4B8C-83A1-F6EECF244321}">
                <p14:modId xmlns:p14="http://schemas.microsoft.com/office/powerpoint/2010/main" val="585431996"/>
              </p:ext>
            </p:extLst>
          </p:nvPr>
        </p:nvGraphicFramePr>
        <p:xfrm>
          <a:off x="1257517" y="1387366"/>
          <a:ext cx="9941675" cy="49346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62316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6800000" scaled="0"/>
        </a:gradFill>
        <a:effectLst/>
      </p:bgPr>
    </p:bg>
    <p:spTree>
      <p:nvGrpSpPr>
        <p:cNvPr id="1" name="">
          <a:extLst>
            <a:ext uri="{FF2B5EF4-FFF2-40B4-BE49-F238E27FC236}">
              <a16:creationId xmlns:a16="http://schemas.microsoft.com/office/drawing/2014/main" id="{96661396-63EC-6E74-F742-E42275EC42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BFC1AE-DAD9-B203-1A92-F5114C07F093}"/>
              </a:ext>
            </a:extLst>
          </p:cNvPr>
          <p:cNvSpPr>
            <a:spLocks noGrp="1"/>
          </p:cNvSpPr>
          <p:nvPr>
            <p:ph type="title"/>
          </p:nvPr>
        </p:nvSpPr>
        <p:spPr>
          <a:xfrm>
            <a:off x="1078992" y="365760"/>
            <a:ext cx="10277856" cy="737826"/>
          </a:xfrm>
          <a:noFill/>
        </p:spPr>
        <p:txBody>
          <a:bodyPr>
            <a:noAutofit/>
          </a:bodyPr>
          <a:lstStyle/>
          <a:p>
            <a:pPr algn="ctr"/>
            <a:r>
              <a:rPr lang="en-US" dirty="0"/>
              <a:t>Data Analysis</a:t>
            </a:r>
          </a:p>
        </p:txBody>
      </p:sp>
      <p:sp>
        <p:nvSpPr>
          <p:cNvPr id="13" name="Slide Number Placeholder 12">
            <a:extLst>
              <a:ext uri="{FF2B5EF4-FFF2-40B4-BE49-F238E27FC236}">
                <a16:creationId xmlns:a16="http://schemas.microsoft.com/office/drawing/2014/main" id="{BACDD308-2BAE-FD3E-17D3-70B6E66B5975}"/>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16</a:t>
            </a:fld>
            <a:endParaRPr lang="en-US" dirty="0"/>
          </a:p>
        </p:txBody>
      </p:sp>
      <p:graphicFrame>
        <p:nvGraphicFramePr>
          <p:cNvPr id="9" name="Content Placeholder 8">
            <a:extLst>
              <a:ext uri="{FF2B5EF4-FFF2-40B4-BE49-F238E27FC236}">
                <a16:creationId xmlns:a16="http://schemas.microsoft.com/office/drawing/2014/main" id="{A87F3FA7-5C51-BBB7-84D3-95129ADFD301}"/>
              </a:ext>
            </a:extLst>
          </p:cNvPr>
          <p:cNvGraphicFramePr>
            <a:graphicFrameLocks noGrp="1"/>
          </p:cNvGraphicFramePr>
          <p:nvPr>
            <p:ph idx="1"/>
            <p:extLst>
              <p:ext uri="{D42A27DB-BD31-4B8C-83A1-F6EECF244321}">
                <p14:modId xmlns:p14="http://schemas.microsoft.com/office/powerpoint/2010/main" val="803619772"/>
              </p:ext>
            </p:extLst>
          </p:nvPr>
        </p:nvGraphicFramePr>
        <p:xfrm>
          <a:off x="1452379" y="1608082"/>
          <a:ext cx="9904469" cy="47138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972349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a:extLst>
            <a:ext uri="{FF2B5EF4-FFF2-40B4-BE49-F238E27FC236}">
              <a16:creationId xmlns:a16="http://schemas.microsoft.com/office/drawing/2014/main" id="{5DD74477-3460-BE37-A784-88FBD0C7FC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AEB3F7-7958-98A9-CF39-D62FB595BAFE}"/>
              </a:ext>
            </a:extLst>
          </p:cNvPr>
          <p:cNvSpPr>
            <a:spLocks noGrp="1"/>
          </p:cNvSpPr>
          <p:nvPr>
            <p:ph type="title"/>
          </p:nvPr>
        </p:nvSpPr>
        <p:spPr>
          <a:xfrm>
            <a:off x="999323" y="456254"/>
            <a:ext cx="10193353" cy="710394"/>
          </a:xfrm>
          <a:noFill/>
        </p:spPr>
        <p:txBody>
          <a:bodyPr anchor="ctr">
            <a:noAutofit/>
          </a:bodyPr>
          <a:lstStyle/>
          <a:p>
            <a:pPr algn="ctr"/>
            <a:r>
              <a:rPr lang="en-US" dirty="0"/>
              <a:t>Results</a:t>
            </a:r>
          </a:p>
        </p:txBody>
      </p:sp>
      <p:sp>
        <p:nvSpPr>
          <p:cNvPr id="9" name="Slide Number Placeholder 8">
            <a:extLst>
              <a:ext uri="{FF2B5EF4-FFF2-40B4-BE49-F238E27FC236}">
                <a16:creationId xmlns:a16="http://schemas.microsoft.com/office/drawing/2014/main" id="{2D485272-B024-8312-DD9B-7FD39E6DBEBC}"/>
              </a:ext>
            </a:extLst>
          </p:cNvPr>
          <p:cNvSpPr>
            <a:spLocks noGrp="1"/>
          </p:cNvSpPr>
          <p:nvPr>
            <p:ph type="sldNum" sz="quarter" idx="12"/>
          </p:nvPr>
        </p:nvSpPr>
        <p:spPr>
          <a:xfrm>
            <a:off x="9375912" y="6563001"/>
            <a:ext cx="2743200" cy="45719"/>
          </a:xfrm>
        </p:spPr>
        <p:txBody>
          <a:bodyPr/>
          <a:lstStyle/>
          <a:p>
            <a:pPr algn="ctr"/>
            <a:fld id="{CBD12358-51D2-46B3-9BDE-DF29528B9454}" type="slidenum">
              <a:rPr lang="en-US" smtClean="0"/>
              <a:pPr algn="ctr"/>
              <a:t>17</a:t>
            </a:fld>
            <a:endParaRPr lang="en-US" dirty="0"/>
          </a:p>
        </p:txBody>
      </p:sp>
      <p:pic>
        <p:nvPicPr>
          <p:cNvPr id="6" name="Picture 5">
            <a:extLst>
              <a:ext uri="{FF2B5EF4-FFF2-40B4-BE49-F238E27FC236}">
                <a16:creationId xmlns:a16="http://schemas.microsoft.com/office/drawing/2014/main" id="{DEAF49C5-93FD-47B8-B2F4-E12AA564624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92552" y="1308538"/>
            <a:ext cx="6783360" cy="4688806"/>
          </a:xfrm>
          <a:prstGeom prst="rect">
            <a:avLst/>
          </a:prstGeom>
          <a:noFill/>
          <a:ln>
            <a:noFill/>
          </a:ln>
        </p:spPr>
      </p:pic>
      <p:sp>
        <p:nvSpPr>
          <p:cNvPr id="7" name="TextBox 6">
            <a:extLst>
              <a:ext uri="{FF2B5EF4-FFF2-40B4-BE49-F238E27FC236}">
                <a16:creationId xmlns:a16="http://schemas.microsoft.com/office/drawing/2014/main" id="{664BD26F-6A7B-E956-77A4-D963CFF45347}"/>
              </a:ext>
            </a:extLst>
          </p:cNvPr>
          <p:cNvSpPr txBox="1"/>
          <p:nvPr/>
        </p:nvSpPr>
        <p:spPr>
          <a:xfrm>
            <a:off x="3605047" y="6078580"/>
            <a:ext cx="5192112" cy="646331"/>
          </a:xfrm>
          <a:prstGeom prst="rect">
            <a:avLst/>
          </a:prstGeom>
          <a:noFill/>
        </p:spPr>
        <p:txBody>
          <a:bodyPr wrap="square" rtlCol="0">
            <a:spAutoFit/>
          </a:bodyPr>
          <a:lstStyle/>
          <a:p>
            <a:r>
              <a:rPr lang="en-US" sz="1800" b="1" i="1" dirty="0">
                <a:solidFill>
                  <a:schemeClr val="accent2">
                    <a:lumMod val="50000"/>
                  </a:schemeClr>
                </a:solidFill>
                <a:effectLst/>
                <a:latin typeface="Times New Roman" panose="02020603050405020304" pitchFamily="18" charset="0"/>
                <a:ea typeface="Calibri" panose="020F0502020204030204" pitchFamily="34" charset="0"/>
                <a:cs typeface="Vrinda" panose="020B0502040204020203" pitchFamily="34" charset="0"/>
              </a:rPr>
              <a:t>Explained variance ratio – Number of Components</a:t>
            </a:r>
            <a:endParaRPr lang="en-US" sz="1800" b="1" dirty="0">
              <a:solidFill>
                <a:schemeClr val="accent2">
                  <a:lumMod val="50000"/>
                </a:schemeClr>
              </a:solidFill>
              <a:effectLst/>
              <a:latin typeface="Calibri" panose="020F0502020204030204" pitchFamily="34" charset="0"/>
              <a:ea typeface="Calibri" panose="020F0502020204030204" pitchFamily="34" charset="0"/>
              <a:cs typeface="Vrinda" panose="020B0502040204020203" pitchFamily="34" charset="0"/>
            </a:endParaRPr>
          </a:p>
          <a:p>
            <a:endParaRPr lang="en-US" b="1" dirty="0">
              <a:solidFill>
                <a:schemeClr val="accent2">
                  <a:lumMod val="50000"/>
                </a:schemeClr>
              </a:solidFill>
            </a:endParaRPr>
          </a:p>
        </p:txBody>
      </p:sp>
    </p:spTree>
    <p:extLst>
      <p:ext uri="{BB962C8B-B14F-4D97-AF65-F5344CB8AC3E}">
        <p14:creationId xmlns:p14="http://schemas.microsoft.com/office/powerpoint/2010/main" val="37939991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a:extLst>
            <a:ext uri="{FF2B5EF4-FFF2-40B4-BE49-F238E27FC236}">
              <a16:creationId xmlns:a16="http://schemas.microsoft.com/office/drawing/2014/main" id="{1CFC43EC-107C-672E-0170-900737C7FC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59A2D9-CEB1-9202-5055-1543A9EA3766}"/>
              </a:ext>
            </a:extLst>
          </p:cNvPr>
          <p:cNvSpPr>
            <a:spLocks noGrp="1"/>
          </p:cNvSpPr>
          <p:nvPr>
            <p:ph type="title"/>
          </p:nvPr>
        </p:nvSpPr>
        <p:spPr>
          <a:xfrm>
            <a:off x="999323" y="456254"/>
            <a:ext cx="10193353" cy="710394"/>
          </a:xfrm>
          <a:noFill/>
        </p:spPr>
        <p:txBody>
          <a:bodyPr anchor="ctr">
            <a:noAutofit/>
          </a:bodyPr>
          <a:lstStyle/>
          <a:p>
            <a:pPr algn="ctr"/>
            <a:r>
              <a:rPr lang="en-US" dirty="0"/>
              <a:t>Results</a:t>
            </a:r>
          </a:p>
        </p:txBody>
      </p:sp>
      <p:sp>
        <p:nvSpPr>
          <p:cNvPr id="9" name="Slide Number Placeholder 8">
            <a:extLst>
              <a:ext uri="{FF2B5EF4-FFF2-40B4-BE49-F238E27FC236}">
                <a16:creationId xmlns:a16="http://schemas.microsoft.com/office/drawing/2014/main" id="{F8729835-755A-10F3-40C2-1EA8783166A9}"/>
              </a:ext>
            </a:extLst>
          </p:cNvPr>
          <p:cNvSpPr>
            <a:spLocks noGrp="1"/>
          </p:cNvSpPr>
          <p:nvPr>
            <p:ph type="sldNum" sz="quarter" idx="12"/>
          </p:nvPr>
        </p:nvSpPr>
        <p:spPr>
          <a:xfrm>
            <a:off x="9375912" y="6563001"/>
            <a:ext cx="2743200" cy="45719"/>
          </a:xfrm>
        </p:spPr>
        <p:txBody>
          <a:bodyPr/>
          <a:lstStyle/>
          <a:p>
            <a:pPr algn="ctr"/>
            <a:fld id="{CBD12358-51D2-46B3-9BDE-DF29528B9454}" type="slidenum">
              <a:rPr lang="en-US" smtClean="0"/>
              <a:pPr algn="ctr"/>
              <a:t>18</a:t>
            </a:fld>
            <a:endParaRPr lang="en-US" dirty="0"/>
          </a:p>
        </p:txBody>
      </p:sp>
      <p:sp>
        <p:nvSpPr>
          <p:cNvPr id="7" name="TextBox 6">
            <a:extLst>
              <a:ext uri="{FF2B5EF4-FFF2-40B4-BE49-F238E27FC236}">
                <a16:creationId xmlns:a16="http://schemas.microsoft.com/office/drawing/2014/main" id="{62D27048-C652-27A9-8F30-14E4536C6C8E}"/>
              </a:ext>
            </a:extLst>
          </p:cNvPr>
          <p:cNvSpPr txBox="1"/>
          <p:nvPr/>
        </p:nvSpPr>
        <p:spPr>
          <a:xfrm>
            <a:off x="3605047" y="5930424"/>
            <a:ext cx="4981903" cy="369332"/>
          </a:xfrm>
          <a:prstGeom prst="rect">
            <a:avLst/>
          </a:prstGeom>
          <a:noFill/>
        </p:spPr>
        <p:txBody>
          <a:bodyPr wrap="square" rtlCol="0">
            <a:spAutoFit/>
          </a:bodyPr>
          <a:lstStyle/>
          <a:p>
            <a:r>
              <a:rPr lang="en-US" sz="1800" b="1" i="1" dirty="0">
                <a:solidFill>
                  <a:schemeClr val="accent2">
                    <a:lumMod val="50000"/>
                  </a:schemeClr>
                </a:solidFill>
                <a:effectLst/>
                <a:latin typeface="Times New Roman" panose="02020603050405020304" pitchFamily="18" charset="0"/>
                <a:ea typeface="Calibri" panose="020F0502020204030204" pitchFamily="34" charset="0"/>
              </a:rPr>
              <a:t>SSE values – Number of Clusters (Elbow Method)</a:t>
            </a:r>
            <a:r>
              <a:rPr lang="en-US" sz="1800" b="1" dirty="0">
                <a:solidFill>
                  <a:schemeClr val="accent2">
                    <a:lumMod val="50000"/>
                  </a:schemeClr>
                </a:solidFill>
                <a:effectLst/>
                <a:latin typeface="Times New Roman" panose="02020603050405020304" pitchFamily="18" charset="0"/>
                <a:ea typeface="Calibri" panose="020F0502020204030204" pitchFamily="34" charset="0"/>
              </a:rPr>
              <a:t> </a:t>
            </a:r>
            <a:endParaRPr lang="en-US" b="1" dirty="0">
              <a:solidFill>
                <a:schemeClr val="accent2">
                  <a:lumMod val="50000"/>
                </a:schemeClr>
              </a:solidFill>
            </a:endParaRPr>
          </a:p>
        </p:txBody>
      </p:sp>
      <p:pic>
        <p:nvPicPr>
          <p:cNvPr id="3" name="Picture 2">
            <a:extLst>
              <a:ext uri="{FF2B5EF4-FFF2-40B4-BE49-F238E27FC236}">
                <a16:creationId xmlns:a16="http://schemas.microsoft.com/office/drawing/2014/main" id="{73B3DFFE-95F1-C4B2-C5EB-CB5049D2907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18572" y="1382373"/>
            <a:ext cx="7354856" cy="4390959"/>
          </a:xfrm>
          <a:prstGeom prst="rect">
            <a:avLst/>
          </a:prstGeom>
          <a:noFill/>
          <a:ln>
            <a:noFill/>
          </a:ln>
        </p:spPr>
      </p:pic>
    </p:spTree>
    <p:extLst>
      <p:ext uri="{BB962C8B-B14F-4D97-AF65-F5344CB8AC3E}">
        <p14:creationId xmlns:p14="http://schemas.microsoft.com/office/powerpoint/2010/main" val="2861775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a:extLst>
            <a:ext uri="{FF2B5EF4-FFF2-40B4-BE49-F238E27FC236}">
              <a16:creationId xmlns:a16="http://schemas.microsoft.com/office/drawing/2014/main" id="{88924D8B-6F85-9492-3591-DE0BFFC39F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6534A4-09B2-D8D7-AD2D-0B557182A5DF}"/>
              </a:ext>
            </a:extLst>
          </p:cNvPr>
          <p:cNvSpPr>
            <a:spLocks noGrp="1"/>
          </p:cNvSpPr>
          <p:nvPr>
            <p:ph type="title"/>
          </p:nvPr>
        </p:nvSpPr>
        <p:spPr>
          <a:xfrm>
            <a:off x="999323" y="456254"/>
            <a:ext cx="10193353" cy="710394"/>
          </a:xfrm>
          <a:noFill/>
        </p:spPr>
        <p:txBody>
          <a:bodyPr anchor="ctr">
            <a:noAutofit/>
          </a:bodyPr>
          <a:lstStyle/>
          <a:p>
            <a:pPr algn="ctr"/>
            <a:r>
              <a:rPr lang="en-US" dirty="0"/>
              <a:t>Results</a:t>
            </a:r>
          </a:p>
        </p:txBody>
      </p:sp>
      <p:sp>
        <p:nvSpPr>
          <p:cNvPr id="9" name="Slide Number Placeholder 8">
            <a:extLst>
              <a:ext uri="{FF2B5EF4-FFF2-40B4-BE49-F238E27FC236}">
                <a16:creationId xmlns:a16="http://schemas.microsoft.com/office/drawing/2014/main" id="{35508142-2275-EE5A-E941-C479359CF305}"/>
              </a:ext>
            </a:extLst>
          </p:cNvPr>
          <p:cNvSpPr>
            <a:spLocks noGrp="1"/>
          </p:cNvSpPr>
          <p:nvPr>
            <p:ph type="sldNum" sz="quarter" idx="12"/>
          </p:nvPr>
        </p:nvSpPr>
        <p:spPr>
          <a:xfrm>
            <a:off x="9375912" y="6563001"/>
            <a:ext cx="2743200" cy="45719"/>
          </a:xfrm>
        </p:spPr>
        <p:txBody>
          <a:bodyPr/>
          <a:lstStyle/>
          <a:p>
            <a:pPr algn="ctr"/>
            <a:fld id="{CBD12358-51D2-46B3-9BDE-DF29528B9454}" type="slidenum">
              <a:rPr lang="en-US" smtClean="0"/>
              <a:pPr algn="ctr"/>
              <a:t>19</a:t>
            </a:fld>
            <a:endParaRPr lang="en-US" dirty="0"/>
          </a:p>
        </p:txBody>
      </p:sp>
      <p:sp>
        <p:nvSpPr>
          <p:cNvPr id="7" name="TextBox 6">
            <a:extLst>
              <a:ext uri="{FF2B5EF4-FFF2-40B4-BE49-F238E27FC236}">
                <a16:creationId xmlns:a16="http://schemas.microsoft.com/office/drawing/2014/main" id="{79F87C2F-A307-DF43-7F7B-8A6F96C6BE2C}"/>
              </a:ext>
            </a:extLst>
          </p:cNvPr>
          <p:cNvSpPr txBox="1"/>
          <p:nvPr/>
        </p:nvSpPr>
        <p:spPr>
          <a:xfrm>
            <a:off x="3967653" y="5820065"/>
            <a:ext cx="4981903" cy="463397"/>
          </a:xfrm>
          <a:prstGeom prst="rect">
            <a:avLst/>
          </a:prstGeom>
          <a:noFill/>
        </p:spPr>
        <p:txBody>
          <a:bodyPr wrap="square" rtlCol="0">
            <a:spAutoFit/>
          </a:bodyPr>
          <a:lstStyle/>
          <a:p>
            <a:pPr marL="0" marR="0" algn="just">
              <a:lnSpc>
                <a:spcPct val="150000"/>
              </a:lnSpc>
              <a:spcAft>
                <a:spcPts val="800"/>
              </a:spcAft>
            </a:pPr>
            <a:r>
              <a:rPr lang="en-US" sz="1800" b="1" i="1" dirty="0">
                <a:solidFill>
                  <a:schemeClr val="accent2">
                    <a:lumMod val="50000"/>
                  </a:schemeClr>
                </a:solidFill>
                <a:effectLst/>
                <a:latin typeface="Times New Roman" panose="02020603050405020304" pitchFamily="18" charset="0"/>
                <a:ea typeface="Calibri" panose="020F0502020204030204" pitchFamily="34" charset="0"/>
                <a:cs typeface="Vrinda" panose="020B0502040204020203" pitchFamily="34" charset="0"/>
              </a:rPr>
              <a:t>Silhouette Coefficients – Number of Clusters</a:t>
            </a:r>
            <a:endParaRPr lang="en-US" sz="1800" b="1" dirty="0">
              <a:solidFill>
                <a:schemeClr val="accent2">
                  <a:lumMod val="50000"/>
                </a:schemeClr>
              </a:solidFill>
              <a:effectLst/>
              <a:latin typeface="Calibri" panose="020F0502020204030204" pitchFamily="34" charset="0"/>
              <a:ea typeface="Calibri" panose="020F0502020204030204" pitchFamily="34" charset="0"/>
              <a:cs typeface="Vrinda" panose="020B0502040204020203" pitchFamily="34" charset="0"/>
            </a:endParaRPr>
          </a:p>
        </p:txBody>
      </p:sp>
      <p:pic>
        <p:nvPicPr>
          <p:cNvPr id="4" name="Picture 3">
            <a:extLst>
              <a:ext uri="{FF2B5EF4-FFF2-40B4-BE49-F238E27FC236}">
                <a16:creationId xmlns:a16="http://schemas.microsoft.com/office/drawing/2014/main" id="{09377005-A7EB-2AFC-70A0-66623185BCE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34823" y="1249936"/>
            <a:ext cx="6722352" cy="4557313"/>
          </a:xfrm>
          <a:prstGeom prst="rect">
            <a:avLst/>
          </a:prstGeom>
          <a:noFill/>
          <a:ln>
            <a:noFill/>
          </a:ln>
        </p:spPr>
      </p:pic>
    </p:spTree>
    <p:extLst>
      <p:ext uri="{BB962C8B-B14F-4D97-AF65-F5344CB8AC3E}">
        <p14:creationId xmlns:p14="http://schemas.microsoft.com/office/powerpoint/2010/main" val="2160836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9EFB1-A143-632F-B3CE-B37CDE853D82}"/>
              </a:ext>
            </a:extLst>
          </p:cNvPr>
          <p:cNvSpPr>
            <a:spLocks noGrp="1"/>
          </p:cNvSpPr>
          <p:nvPr>
            <p:ph type="title"/>
          </p:nvPr>
        </p:nvSpPr>
        <p:spPr>
          <a:xfrm>
            <a:off x="4270668" y="598144"/>
            <a:ext cx="3650663" cy="757691"/>
          </a:xfrm>
        </p:spPr>
        <p:txBody>
          <a:bodyPr/>
          <a:lstStyle/>
          <a:p>
            <a:r>
              <a:rPr lang="en-US" dirty="0"/>
              <a:t>Introduction</a:t>
            </a:r>
          </a:p>
        </p:txBody>
      </p:sp>
      <p:sp>
        <p:nvSpPr>
          <p:cNvPr id="4" name="Slide Number Placeholder 3">
            <a:extLst>
              <a:ext uri="{FF2B5EF4-FFF2-40B4-BE49-F238E27FC236}">
                <a16:creationId xmlns:a16="http://schemas.microsoft.com/office/drawing/2014/main" id="{39C2006B-B8D7-DE7B-84BB-587AFB165792}"/>
              </a:ext>
            </a:extLst>
          </p:cNvPr>
          <p:cNvSpPr>
            <a:spLocks noGrp="1"/>
          </p:cNvSpPr>
          <p:nvPr>
            <p:ph type="sldNum" sz="quarter" idx="12"/>
          </p:nvPr>
        </p:nvSpPr>
        <p:spPr/>
        <p:txBody>
          <a:bodyPr/>
          <a:lstStyle/>
          <a:p>
            <a:fld id="{CBD12358-51D2-46B3-9BDE-DF29528B9454}" type="slidenum">
              <a:rPr lang="en-US" smtClean="0"/>
              <a:t>2</a:t>
            </a:fld>
            <a:endParaRPr lang="en-US" dirty="0"/>
          </a:p>
        </p:txBody>
      </p:sp>
      <p:sp>
        <p:nvSpPr>
          <p:cNvPr id="5" name="TextBox 4">
            <a:extLst>
              <a:ext uri="{FF2B5EF4-FFF2-40B4-BE49-F238E27FC236}">
                <a16:creationId xmlns:a16="http://schemas.microsoft.com/office/drawing/2014/main" id="{D87DF3DB-9D49-78BF-CC2A-6F709D415875}"/>
              </a:ext>
            </a:extLst>
          </p:cNvPr>
          <p:cNvSpPr txBox="1"/>
          <p:nvPr/>
        </p:nvSpPr>
        <p:spPr>
          <a:xfrm>
            <a:off x="1354519" y="1910780"/>
            <a:ext cx="9482960" cy="3416320"/>
          </a:xfrm>
          <a:prstGeom prst="rect">
            <a:avLst/>
          </a:prstGeom>
          <a:noFill/>
        </p:spPr>
        <p:txBody>
          <a:bodyPr wrap="square" rtlCol="0">
            <a:spAutoFit/>
          </a:bodyPr>
          <a:lstStyle/>
          <a:p>
            <a:pPr algn="just"/>
            <a:r>
              <a:rPr lang="en-US" sz="2400" b="1" dirty="0">
                <a:solidFill>
                  <a:schemeClr val="accent2">
                    <a:lumMod val="25000"/>
                  </a:schemeClr>
                </a:solidFill>
              </a:rPr>
              <a:t>Customer segmentation is a vital strategy in marketing, allowing businesses to categorize customers into distinct groups based on shared characteristics. Traditional segmentation methods rely on basic demographics such as age, gender, and income. However, these approaches often fail to capture the complexities of customer behavior. With advancements in machine learning and data analytics, businesses can now leverage sophisticated algorithms to uncover hidden patterns and optimize their marketing strategies. </a:t>
            </a:r>
          </a:p>
        </p:txBody>
      </p:sp>
    </p:spTree>
    <p:extLst>
      <p:ext uri="{BB962C8B-B14F-4D97-AF65-F5344CB8AC3E}">
        <p14:creationId xmlns:p14="http://schemas.microsoft.com/office/powerpoint/2010/main" val="3837003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A88D4-DA33-AD4E-D486-55B0459D3B52}"/>
              </a:ext>
            </a:extLst>
          </p:cNvPr>
          <p:cNvSpPr>
            <a:spLocks noGrp="1"/>
          </p:cNvSpPr>
          <p:nvPr>
            <p:ph type="title"/>
          </p:nvPr>
        </p:nvSpPr>
        <p:spPr>
          <a:xfrm>
            <a:off x="1078992" y="2033752"/>
            <a:ext cx="10161822" cy="3617240"/>
          </a:xfrm>
        </p:spPr>
        <p:txBody>
          <a:bodyPr>
            <a:normAutofit fontScale="90000"/>
          </a:bodyPr>
          <a:lstStyle/>
          <a:p>
            <a:pPr marL="571500" indent="-571500">
              <a:buFont typeface="Wingdings" panose="05000000000000000000" pitchFamily="2" charset="2"/>
              <a:buChar char="q"/>
            </a:pPr>
            <a:r>
              <a:rPr lang="en-US" sz="3600" dirty="0"/>
              <a:t>Based on those graphs, the best combination of SSE and Silhouette Score seems to be realized at three (3) clusters.</a:t>
            </a:r>
            <a:br>
              <a:rPr lang="en-US" sz="3600" dirty="0"/>
            </a:br>
            <a:br>
              <a:rPr lang="en-US" sz="3600" dirty="0"/>
            </a:br>
            <a:r>
              <a:rPr lang="en-US" sz="3600" dirty="0"/>
              <a:t>SSE: 2986</a:t>
            </a:r>
            <a:br>
              <a:rPr lang="en-US" sz="3600" dirty="0"/>
            </a:br>
            <a:br>
              <a:rPr lang="en-US" sz="3600" dirty="0"/>
            </a:br>
            <a:r>
              <a:rPr lang="en-US" sz="3600" dirty="0"/>
              <a:t>Silhouette Score: 0.28</a:t>
            </a:r>
            <a:br>
              <a:rPr lang="en-US" sz="3600" dirty="0"/>
            </a:br>
            <a:endParaRPr lang="en-US" sz="3600" dirty="0"/>
          </a:p>
        </p:txBody>
      </p:sp>
      <p:sp>
        <p:nvSpPr>
          <p:cNvPr id="4" name="Slide Number Placeholder 3">
            <a:extLst>
              <a:ext uri="{FF2B5EF4-FFF2-40B4-BE49-F238E27FC236}">
                <a16:creationId xmlns:a16="http://schemas.microsoft.com/office/drawing/2014/main" id="{8AA91332-B875-BF2C-1A68-D2267E33C7C0}"/>
              </a:ext>
            </a:extLst>
          </p:cNvPr>
          <p:cNvSpPr>
            <a:spLocks noGrp="1"/>
          </p:cNvSpPr>
          <p:nvPr>
            <p:ph type="sldNum" sz="quarter" idx="12"/>
          </p:nvPr>
        </p:nvSpPr>
        <p:spPr/>
        <p:txBody>
          <a:bodyPr/>
          <a:lstStyle/>
          <a:p>
            <a:fld id="{CBD12358-51D2-46B3-9BDE-DF29528B9454}" type="slidenum">
              <a:rPr lang="en-US" smtClean="0"/>
              <a:t>20</a:t>
            </a:fld>
            <a:endParaRPr lang="en-US" dirty="0"/>
          </a:p>
        </p:txBody>
      </p:sp>
      <p:sp>
        <p:nvSpPr>
          <p:cNvPr id="5" name="Title 1">
            <a:extLst>
              <a:ext uri="{FF2B5EF4-FFF2-40B4-BE49-F238E27FC236}">
                <a16:creationId xmlns:a16="http://schemas.microsoft.com/office/drawing/2014/main" id="{F82555C7-961A-CEE8-59E3-6939FEE25DEA}"/>
              </a:ext>
            </a:extLst>
          </p:cNvPr>
          <p:cNvSpPr txBox="1">
            <a:spLocks/>
          </p:cNvSpPr>
          <p:nvPr/>
        </p:nvSpPr>
        <p:spPr>
          <a:xfrm>
            <a:off x="999323" y="456254"/>
            <a:ext cx="10193353" cy="710394"/>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a:lstStyle>
          <a:p>
            <a:pPr algn="ctr"/>
            <a:r>
              <a:rPr lang="en-US" dirty="0"/>
              <a:t>Results</a:t>
            </a:r>
          </a:p>
        </p:txBody>
      </p:sp>
    </p:spTree>
    <p:extLst>
      <p:ext uri="{BB962C8B-B14F-4D97-AF65-F5344CB8AC3E}">
        <p14:creationId xmlns:p14="http://schemas.microsoft.com/office/powerpoint/2010/main" val="37089548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957072" y="849945"/>
            <a:ext cx="10277856" cy="816654"/>
          </a:xfrm>
          <a:noFill/>
        </p:spPr>
        <p:txBody>
          <a:bodyPr>
            <a:noAutofit/>
          </a:bodyPr>
          <a:lstStyle/>
          <a:p>
            <a:pPr algn="ctr"/>
            <a:r>
              <a:rPr lang="en-US" dirty="0"/>
              <a:t>Results: Average Spending on each Cluster</a:t>
            </a:r>
          </a:p>
        </p:txBody>
      </p:sp>
      <p:graphicFrame>
        <p:nvGraphicFramePr>
          <p:cNvPr id="3" name="Table Placeholder 2">
            <a:extLst>
              <a:ext uri="{FF2B5EF4-FFF2-40B4-BE49-F238E27FC236}">
                <a16:creationId xmlns:a16="http://schemas.microsoft.com/office/drawing/2014/main" id="{1469BF76-5E71-DF2A-4804-7A26E9D95C80}"/>
              </a:ext>
            </a:extLst>
          </p:cNvPr>
          <p:cNvGraphicFramePr>
            <a:graphicFrameLocks noGrp="1"/>
          </p:cNvGraphicFramePr>
          <p:nvPr>
            <p:ph idx="13"/>
            <p:extLst>
              <p:ext uri="{D42A27DB-BD31-4B8C-83A1-F6EECF244321}">
                <p14:modId xmlns:p14="http://schemas.microsoft.com/office/powerpoint/2010/main" val="139795438"/>
              </p:ext>
            </p:extLst>
          </p:nvPr>
        </p:nvGraphicFramePr>
        <p:xfrm>
          <a:off x="1141212" y="1871073"/>
          <a:ext cx="9909575" cy="4691928"/>
        </p:xfrm>
        <a:graphic>
          <a:graphicData uri="http://schemas.openxmlformats.org/drawingml/2006/table">
            <a:tbl>
              <a:tblPr firstRow="1" bandRow="1">
                <a:tableStyleId>{0E3FDE45-AF77-4B5C-9715-49D594BDF05E}</a:tableStyleId>
              </a:tblPr>
              <a:tblGrid>
                <a:gridCol w="1645301">
                  <a:extLst>
                    <a:ext uri="{9D8B030D-6E8A-4147-A177-3AD203B41FA5}">
                      <a16:colId xmlns:a16="http://schemas.microsoft.com/office/drawing/2014/main" val="30750867"/>
                    </a:ext>
                  </a:extLst>
                </a:gridCol>
                <a:gridCol w="1801741">
                  <a:extLst>
                    <a:ext uri="{9D8B030D-6E8A-4147-A177-3AD203B41FA5}">
                      <a16:colId xmlns:a16="http://schemas.microsoft.com/office/drawing/2014/main" val="1038941322"/>
                    </a:ext>
                  </a:extLst>
                </a:gridCol>
                <a:gridCol w="2179351">
                  <a:extLst>
                    <a:ext uri="{9D8B030D-6E8A-4147-A177-3AD203B41FA5}">
                      <a16:colId xmlns:a16="http://schemas.microsoft.com/office/drawing/2014/main" val="529645500"/>
                    </a:ext>
                  </a:extLst>
                </a:gridCol>
                <a:gridCol w="2141591">
                  <a:extLst>
                    <a:ext uri="{9D8B030D-6E8A-4147-A177-3AD203B41FA5}">
                      <a16:colId xmlns:a16="http://schemas.microsoft.com/office/drawing/2014/main" val="3469610457"/>
                    </a:ext>
                  </a:extLst>
                </a:gridCol>
                <a:gridCol w="2141591">
                  <a:extLst>
                    <a:ext uri="{9D8B030D-6E8A-4147-A177-3AD203B41FA5}">
                      <a16:colId xmlns:a16="http://schemas.microsoft.com/office/drawing/2014/main" val="148747389"/>
                    </a:ext>
                  </a:extLst>
                </a:gridCol>
              </a:tblGrid>
              <a:tr h="842524">
                <a:tc>
                  <a:txBody>
                    <a:bodyPr/>
                    <a:lstStyle/>
                    <a:p>
                      <a:pPr algn="ctr"/>
                      <a:r>
                        <a:rPr lang="en-US" b="1" dirty="0">
                          <a:solidFill>
                            <a:schemeClr val="accent2">
                              <a:lumMod val="25000"/>
                            </a:schemeClr>
                          </a:solidFill>
                        </a:rPr>
                        <a:t>Item</a:t>
                      </a:r>
                    </a:p>
                  </a:txBody>
                  <a:tcPr anchor="ctr"/>
                </a:tc>
                <a:tc>
                  <a:txBody>
                    <a:bodyPr/>
                    <a:lstStyle/>
                    <a:p>
                      <a:pPr algn="ctr"/>
                      <a:r>
                        <a:rPr lang="en-US" b="1" dirty="0">
                          <a:solidFill>
                            <a:schemeClr val="accent2">
                              <a:lumMod val="25000"/>
                            </a:schemeClr>
                          </a:solidFill>
                        </a:rPr>
                        <a:t>Cluster – 1</a:t>
                      </a:r>
                    </a:p>
                    <a:p>
                      <a:pPr algn="ctr"/>
                      <a:r>
                        <a:rPr lang="en-US" b="1" dirty="0">
                          <a:solidFill>
                            <a:schemeClr val="accent2">
                              <a:lumMod val="25000"/>
                            </a:schemeClr>
                          </a:solidFill>
                        </a:rPr>
                        <a:t>(High Spenders)</a:t>
                      </a:r>
                    </a:p>
                  </a:txBody>
                  <a:tcPr anchor="ctr"/>
                </a:tc>
                <a:tc>
                  <a:txBody>
                    <a:bodyPr/>
                    <a:lstStyle/>
                    <a:p>
                      <a:pPr algn="ctr"/>
                      <a:r>
                        <a:rPr lang="en-US" b="1" dirty="0">
                          <a:solidFill>
                            <a:schemeClr val="accent2">
                              <a:lumMod val="25000"/>
                            </a:schemeClr>
                          </a:solidFill>
                        </a:rPr>
                        <a:t>Cluster – 2</a:t>
                      </a:r>
                    </a:p>
                    <a:p>
                      <a:pPr algn="ctr"/>
                      <a:r>
                        <a:rPr lang="en-US" b="1" dirty="0">
                          <a:solidFill>
                            <a:schemeClr val="accent2">
                              <a:lumMod val="25000"/>
                            </a:schemeClr>
                          </a:solidFill>
                        </a:rPr>
                        <a:t>(Budget Conscious)</a:t>
                      </a:r>
                    </a:p>
                  </a:txBody>
                  <a:tcPr anchor="ctr"/>
                </a:tc>
                <a:tc>
                  <a:txBody>
                    <a:bodyPr/>
                    <a:lstStyle/>
                    <a:p>
                      <a:pPr algn="ctr"/>
                      <a:r>
                        <a:rPr lang="en-US" b="1" dirty="0">
                          <a:solidFill>
                            <a:schemeClr val="accent2">
                              <a:lumMod val="25000"/>
                            </a:schemeClr>
                          </a:solidFill>
                        </a:rPr>
                        <a:t>Cluster – 3</a:t>
                      </a:r>
                    </a:p>
                    <a:p>
                      <a:pPr algn="ctr"/>
                      <a:r>
                        <a:rPr lang="en-US" b="1" dirty="0">
                          <a:solidFill>
                            <a:schemeClr val="accent2">
                              <a:lumMod val="25000"/>
                            </a:schemeClr>
                          </a:solidFill>
                        </a:rPr>
                        <a:t>(Balanced)</a:t>
                      </a:r>
                    </a:p>
                  </a:txBody>
                  <a:tcPr anchor="ctr"/>
                </a:tc>
                <a:tc>
                  <a:txBody>
                    <a:bodyPr/>
                    <a:lstStyle/>
                    <a:p>
                      <a:pPr algn="ctr"/>
                      <a:r>
                        <a:rPr lang="en-US" b="1" dirty="0">
                          <a:solidFill>
                            <a:schemeClr val="accent2">
                              <a:lumMod val="25000"/>
                            </a:schemeClr>
                          </a:solidFill>
                        </a:rPr>
                        <a:t>Cluster – 4</a:t>
                      </a:r>
                    </a:p>
                    <a:p>
                      <a:pPr algn="ctr"/>
                      <a:r>
                        <a:rPr lang="en-US" b="1" dirty="0">
                          <a:solidFill>
                            <a:schemeClr val="accent2">
                              <a:lumMod val="25000"/>
                            </a:schemeClr>
                          </a:solidFill>
                        </a:rPr>
                        <a:t>(Frozen and Detergent)</a:t>
                      </a:r>
                    </a:p>
                  </a:txBody>
                  <a:tcPr anchor="ctr"/>
                </a:tc>
                <a:extLst>
                  <a:ext uri="{0D108BD9-81ED-4DB2-BD59-A6C34878D82A}">
                    <a16:rowId xmlns:a16="http://schemas.microsoft.com/office/drawing/2014/main" val="4251432886"/>
                  </a:ext>
                </a:extLst>
              </a:tr>
              <a:tr h="629588">
                <a:tc>
                  <a:txBody>
                    <a:bodyPr/>
                    <a:lstStyle/>
                    <a:p>
                      <a:pPr algn="ctr"/>
                      <a:r>
                        <a:rPr lang="en-US" b="1" dirty="0">
                          <a:solidFill>
                            <a:schemeClr val="accent2">
                              <a:lumMod val="25000"/>
                            </a:schemeClr>
                          </a:solidFill>
                        </a:rPr>
                        <a:t>Fresh</a:t>
                      </a:r>
                    </a:p>
                  </a:txBody>
                  <a:tcPr anchor="ctr"/>
                </a:tc>
                <a:tc>
                  <a:txBody>
                    <a:bodyPr/>
                    <a:lstStyle/>
                    <a:p>
                      <a:pPr algn="ctr"/>
                      <a:r>
                        <a:rPr lang="en-US" b="1" dirty="0">
                          <a:solidFill>
                            <a:schemeClr val="accent2">
                              <a:lumMod val="25000"/>
                            </a:schemeClr>
                          </a:solidFill>
                        </a:rPr>
                        <a:t>$40,000</a:t>
                      </a:r>
                    </a:p>
                  </a:txBody>
                  <a:tcPr anchor="ctr"/>
                </a:tc>
                <a:tc>
                  <a:txBody>
                    <a:bodyPr/>
                    <a:lstStyle/>
                    <a:p>
                      <a:pPr algn="ctr"/>
                      <a:r>
                        <a:rPr lang="en-US" b="1" dirty="0">
                          <a:solidFill>
                            <a:schemeClr val="accent2">
                              <a:lumMod val="25000"/>
                            </a:schemeClr>
                          </a:solidFill>
                        </a:rPr>
                        <a:t>$15,000</a:t>
                      </a:r>
                    </a:p>
                  </a:txBody>
                  <a:tcPr anchor="ctr"/>
                </a:tc>
                <a:tc>
                  <a:txBody>
                    <a:bodyPr/>
                    <a:lstStyle/>
                    <a:p>
                      <a:pPr algn="ctr"/>
                      <a:r>
                        <a:rPr lang="en-US" b="1" dirty="0">
                          <a:solidFill>
                            <a:schemeClr val="accent2">
                              <a:lumMod val="25000"/>
                            </a:schemeClr>
                          </a:solidFill>
                        </a:rPr>
                        <a:t>$20,000</a:t>
                      </a:r>
                    </a:p>
                  </a:txBody>
                  <a:tcPr anchor="ctr"/>
                </a:tc>
                <a:tc>
                  <a:txBody>
                    <a:bodyPr/>
                    <a:lstStyle/>
                    <a:p>
                      <a:pPr algn="ctr"/>
                      <a:r>
                        <a:rPr lang="en-US" b="1" dirty="0">
                          <a:solidFill>
                            <a:schemeClr val="accent2">
                              <a:lumMod val="25000"/>
                            </a:schemeClr>
                          </a:solidFill>
                        </a:rPr>
                        <a:t>$10,000</a:t>
                      </a:r>
                    </a:p>
                  </a:txBody>
                  <a:tcPr anchor="ctr"/>
                </a:tc>
                <a:extLst>
                  <a:ext uri="{0D108BD9-81ED-4DB2-BD59-A6C34878D82A}">
                    <a16:rowId xmlns:a16="http://schemas.microsoft.com/office/drawing/2014/main" val="360240625"/>
                  </a:ext>
                </a:extLst>
              </a:tr>
              <a:tr h="629588">
                <a:tc>
                  <a:txBody>
                    <a:bodyPr/>
                    <a:lstStyle/>
                    <a:p>
                      <a:pPr algn="ctr"/>
                      <a:r>
                        <a:rPr lang="en-US" b="1" dirty="0">
                          <a:solidFill>
                            <a:schemeClr val="accent2">
                              <a:lumMod val="25000"/>
                            </a:schemeClr>
                          </a:solidFill>
                        </a:rPr>
                        <a:t>Milk</a:t>
                      </a:r>
                    </a:p>
                  </a:txBody>
                  <a:tcPr anchor="ctr"/>
                </a:tc>
                <a:tc>
                  <a:txBody>
                    <a:bodyPr/>
                    <a:lstStyle/>
                    <a:p>
                      <a:pPr algn="ctr"/>
                      <a:r>
                        <a:rPr lang="en-US" b="1" dirty="0">
                          <a:solidFill>
                            <a:schemeClr val="accent2">
                              <a:lumMod val="25000"/>
                            </a:schemeClr>
                          </a:solidFill>
                        </a:rPr>
                        <a:t>$30,000</a:t>
                      </a:r>
                    </a:p>
                  </a:txBody>
                  <a:tcPr anchor="ctr"/>
                </a:tc>
                <a:tc>
                  <a:txBody>
                    <a:bodyPr/>
                    <a:lstStyle/>
                    <a:p>
                      <a:pPr algn="ctr"/>
                      <a:r>
                        <a:rPr lang="en-US" b="1" dirty="0">
                          <a:solidFill>
                            <a:schemeClr val="accent2">
                              <a:lumMod val="25000"/>
                            </a:schemeClr>
                          </a:solidFill>
                        </a:rPr>
                        <a:t>$25,000</a:t>
                      </a:r>
                    </a:p>
                  </a:txBody>
                  <a:tcPr anchor="ctr"/>
                </a:tc>
                <a:tc>
                  <a:txBody>
                    <a:bodyPr/>
                    <a:lstStyle/>
                    <a:p>
                      <a:pPr algn="ctr"/>
                      <a:r>
                        <a:rPr lang="en-US" b="1" dirty="0">
                          <a:solidFill>
                            <a:schemeClr val="accent2">
                              <a:lumMod val="25000"/>
                            </a:schemeClr>
                          </a:solidFill>
                        </a:rPr>
                        <a:t>$20,000</a:t>
                      </a:r>
                    </a:p>
                  </a:txBody>
                  <a:tcPr anchor="ctr"/>
                </a:tc>
                <a:tc>
                  <a:txBody>
                    <a:bodyPr/>
                    <a:lstStyle/>
                    <a:p>
                      <a:pPr algn="ctr"/>
                      <a:r>
                        <a:rPr lang="en-US" b="1" dirty="0">
                          <a:solidFill>
                            <a:schemeClr val="accent2">
                              <a:lumMod val="25000"/>
                            </a:schemeClr>
                          </a:solidFill>
                        </a:rPr>
                        <a:t>$10,000</a:t>
                      </a:r>
                    </a:p>
                  </a:txBody>
                  <a:tcPr anchor="ctr"/>
                </a:tc>
                <a:extLst>
                  <a:ext uri="{0D108BD9-81ED-4DB2-BD59-A6C34878D82A}">
                    <a16:rowId xmlns:a16="http://schemas.microsoft.com/office/drawing/2014/main" val="2762393470"/>
                  </a:ext>
                </a:extLst>
              </a:tr>
              <a:tr h="629588">
                <a:tc>
                  <a:txBody>
                    <a:bodyPr/>
                    <a:lstStyle/>
                    <a:p>
                      <a:pPr algn="ctr"/>
                      <a:r>
                        <a:rPr lang="en-US" b="1" dirty="0">
                          <a:solidFill>
                            <a:schemeClr val="accent2">
                              <a:lumMod val="25000"/>
                            </a:schemeClr>
                          </a:solidFill>
                        </a:rPr>
                        <a:t>Grocery</a:t>
                      </a:r>
                    </a:p>
                  </a:txBody>
                  <a:tcPr anchor="ctr"/>
                </a:tc>
                <a:tc>
                  <a:txBody>
                    <a:bodyPr/>
                    <a:lstStyle/>
                    <a:p>
                      <a:pPr algn="ctr"/>
                      <a:r>
                        <a:rPr lang="en-US" b="1" dirty="0">
                          <a:solidFill>
                            <a:schemeClr val="accent2">
                              <a:lumMod val="25000"/>
                            </a:schemeClr>
                          </a:solidFill>
                        </a:rPr>
                        <a:t>$20,000</a:t>
                      </a:r>
                    </a:p>
                  </a:txBody>
                  <a:tcPr anchor="ctr"/>
                </a:tc>
                <a:tc>
                  <a:txBody>
                    <a:bodyPr/>
                    <a:lstStyle/>
                    <a:p>
                      <a:pPr algn="ctr"/>
                      <a:r>
                        <a:rPr lang="en-US" b="1" dirty="0">
                          <a:solidFill>
                            <a:schemeClr val="accent2">
                              <a:lumMod val="25000"/>
                            </a:schemeClr>
                          </a:solidFill>
                        </a:rPr>
                        <a:t>$30,000</a:t>
                      </a:r>
                    </a:p>
                  </a:txBody>
                  <a:tcPr anchor="ctr"/>
                </a:tc>
                <a:tc>
                  <a:txBody>
                    <a:bodyPr/>
                    <a:lstStyle/>
                    <a:p>
                      <a:pPr algn="ctr"/>
                      <a:r>
                        <a:rPr lang="en-US" b="1" dirty="0">
                          <a:solidFill>
                            <a:schemeClr val="accent2">
                              <a:lumMod val="25000"/>
                            </a:schemeClr>
                          </a:solidFill>
                        </a:rPr>
                        <a:t>$20,000</a:t>
                      </a:r>
                    </a:p>
                  </a:txBody>
                  <a:tcPr anchor="ctr"/>
                </a:tc>
                <a:tc>
                  <a:txBody>
                    <a:bodyPr/>
                    <a:lstStyle/>
                    <a:p>
                      <a:pPr algn="ctr"/>
                      <a:r>
                        <a:rPr lang="en-US" b="1" dirty="0">
                          <a:solidFill>
                            <a:schemeClr val="accent2">
                              <a:lumMod val="25000"/>
                            </a:schemeClr>
                          </a:solidFill>
                        </a:rPr>
                        <a:t>$10,000</a:t>
                      </a:r>
                    </a:p>
                  </a:txBody>
                  <a:tcPr anchor="ctr"/>
                </a:tc>
                <a:extLst>
                  <a:ext uri="{0D108BD9-81ED-4DB2-BD59-A6C34878D82A}">
                    <a16:rowId xmlns:a16="http://schemas.microsoft.com/office/drawing/2014/main" val="1311364400"/>
                  </a:ext>
                </a:extLst>
              </a:tr>
              <a:tr h="629588">
                <a:tc>
                  <a:txBody>
                    <a:bodyPr/>
                    <a:lstStyle/>
                    <a:p>
                      <a:pPr algn="ctr"/>
                      <a:r>
                        <a:rPr lang="en-US" b="1" dirty="0">
                          <a:solidFill>
                            <a:schemeClr val="accent2">
                              <a:lumMod val="25000"/>
                            </a:schemeClr>
                          </a:solidFill>
                        </a:rPr>
                        <a:t>Frozen</a:t>
                      </a:r>
                    </a:p>
                  </a:txBody>
                  <a:tcPr anchor="ctr"/>
                </a:tc>
                <a:tc>
                  <a:txBody>
                    <a:bodyPr/>
                    <a:lstStyle/>
                    <a:p>
                      <a:pPr algn="ctr"/>
                      <a:r>
                        <a:rPr lang="en-US" b="1" dirty="0">
                          <a:solidFill>
                            <a:schemeClr val="accent2">
                              <a:lumMod val="25000"/>
                            </a:schemeClr>
                          </a:solidFill>
                        </a:rPr>
                        <a:t>$10,000</a:t>
                      </a:r>
                    </a:p>
                  </a:txBody>
                  <a:tcPr anchor="ctr"/>
                </a:tc>
                <a:tc>
                  <a:txBody>
                    <a:bodyPr/>
                    <a:lstStyle/>
                    <a:p>
                      <a:pPr algn="ctr"/>
                      <a:r>
                        <a:rPr lang="en-US" b="1" dirty="0">
                          <a:solidFill>
                            <a:schemeClr val="accent2">
                              <a:lumMod val="25000"/>
                            </a:schemeClr>
                          </a:solidFill>
                        </a:rPr>
                        <a:t>$5,000</a:t>
                      </a:r>
                    </a:p>
                  </a:txBody>
                  <a:tcPr anchor="ctr"/>
                </a:tc>
                <a:tc>
                  <a:txBody>
                    <a:bodyPr/>
                    <a:lstStyle/>
                    <a:p>
                      <a:pPr algn="ctr"/>
                      <a:r>
                        <a:rPr lang="en-US" b="1" dirty="0">
                          <a:solidFill>
                            <a:schemeClr val="accent2">
                              <a:lumMod val="25000"/>
                            </a:schemeClr>
                          </a:solidFill>
                        </a:rPr>
                        <a:t>$10,000</a:t>
                      </a:r>
                    </a:p>
                  </a:txBody>
                  <a:tcPr anchor="ctr"/>
                </a:tc>
                <a:tc>
                  <a:txBody>
                    <a:bodyPr/>
                    <a:lstStyle/>
                    <a:p>
                      <a:pPr algn="ctr"/>
                      <a:r>
                        <a:rPr lang="en-US" b="1" dirty="0">
                          <a:solidFill>
                            <a:schemeClr val="accent2">
                              <a:lumMod val="25000"/>
                            </a:schemeClr>
                          </a:solidFill>
                        </a:rPr>
                        <a:t>$30,000</a:t>
                      </a:r>
                    </a:p>
                  </a:txBody>
                  <a:tcPr anchor="ctr"/>
                </a:tc>
                <a:extLst>
                  <a:ext uri="{0D108BD9-81ED-4DB2-BD59-A6C34878D82A}">
                    <a16:rowId xmlns:a16="http://schemas.microsoft.com/office/drawing/2014/main" val="2526263980"/>
                  </a:ext>
                </a:extLst>
              </a:tr>
              <a:tr h="629588">
                <a:tc>
                  <a:txBody>
                    <a:bodyPr/>
                    <a:lstStyle/>
                    <a:p>
                      <a:pPr algn="ctr"/>
                      <a:r>
                        <a:rPr lang="en-US" b="1" dirty="0">
                          <a:solidFill>
                            <a:schemeClr val="accent2">
                              <a:lumMod val="25000"/>
                            </a:schemeClr>
                          </a:solidFill>
                        </a:rPr>
                        <a:t>Detergents</a:t>
                      </a:r>
                    </a:p>
                  </a:txBody>
                  <a:tcPr anchor="ctr"/>
                </a:tc>
                <a:tc>
                  <a:txBody>
                    <a:bodyPr/>
                    <a:lstStyle/>
                    <a:p>
                      <a:pPr algn="ctr"/>
                      <a:r>
                        <a:rPr lang="en-US" b="1" dirty="0">
                          <a:solidFill>
                            <a:schemeClr val="accent2">
                              <a:lumMod val="25000"/>
                            </a:schemeClr>
                          </a:solidFill>
                        </a:rPr>
                        <a:t>$5,000</a:t>
                      </a:r>
                    </a:p>
                  </a:txBody>
                  <a:tcPr anchor="ctr"/>
                </a:tc>
                <a:tc>
                  <a:txBody>
                    <a:bodyPr/>
                    <a:lstStyle/>
                    <a:p>
                      <a:pPr algn="ctr"/>
                      <a:r>
                        <a:rPr lang="en-US" b="1" dirty="0">
                          <a:solidFill>
                            <a:schemeClr val="accent2">
                              <a:lumMod val="25000"/>
                            </a:schemeClr>
                          </a:solidFill>
                        </a:rPr>
                        <a:t>$10,000</a:t>
                      </a:r>
                    </a:p>
                  </a:txBody>
                  <a:tcPr anchor="ctr"/>
                </a:tc>
                <a:tc>
                  <a:txBody>
                    <a:bodyPr/>
                    <a:lstStyle/>
                    <a:p>
                      <a:pPr algn="ctr"/>
                      <a:r>
                        <a:rPr lang="en-US" b="1" dirty="0">
                          <a:solidFill>
                            <a:schemeClr val="accent2">
                              <a:lumMod val="25000"/>
                            </a:schemeClr>
                          </a:solidFill>
                        </a:rPr>
                        <a:t>$10,000</a:t>
                      </a:r>
                    </a:p>
                  </a:txBody>
                  <a:tcPr anchor="ctr"/>
                </a:tc>
                <a:tc>
                  <a:txBody>
                    <a:bodyPr/>
                    <a:lstStyle/>
                    <a:p>
                      <a:pPr algn="ctr"/>
                      <a:r>
                        <a:rPr lang="en-US" b="1" dirty="0">
                          <a:solidFill>
                            <a:schemeClr val="accent2">
                              <a:lumMod val="25000"/>
                            </a:schemeClr>
                          </a:solidFill>
                        </a:rPr>
                        <a:t>$20,000</a:t>
                      </a:r>
                    </a:p>
                  </a:txBody>
                  <a:tcPr anchor="ctr"/>
                </a:tc>
                <a:extLst>
                  <a:ext uri="{0D108BD9-81ED-4DB2-BD59-A6C34878D82A}">
                    <a16:rowId xmlns:a16="http://schemas.microsoft.com/office/drawing/2014/main" val="801695219"/>
                  </a:ext>
                </a:extLst>
              </a:tr>
              <a:tr h="629588">
                <a:tc>
                  <a:txBody>
                    <a:bodyPr/>
                    <a:lstStyle/>
                    <a:p>
                      <a:pPr algn="ctr"/>
                      <a:r>
                        <a:rPr lang="en-US" b="1" dirty="0">
                          <a:solidFill>
                            <a:schemeClr val="accent2">
                              <a:lumMod val="25000"/>
                            </a:schemeClr>
                          </a:solidFill>
                        </a:rPr>
                        <a:t>Delicatessen</a:t>
                      </a:r>
                    </a:p>
                  </a:txBody>
                  <a:tcPr anchor="ctr"/>
                </a:tc>
                <a:tc>
                  <a:txBody>
                    <a:bodyPr/>
                    <a:lstStyle/>
                    <a:p>
                      <a:pPr algn="ctr"/>
                      <a:r>
                        <a:rPr lang="en-US" b="1" dirty="0">
                          <a:solidFill>
                            <a:schemeClr val="accent2">
                              <a:lumMod val="25000"/>
                            </a:schemeClr>
                          </a:solidFill>
                        </a:rPr>
                        <a:t>$15,000</a:t>
                      </a:r>
                    </a:p>
                  </a:txBody>
                  <a:tcPr anchor="ctr"/>
                </a:tc>
                <a:tc>
                  <a:txBody>
                    <a:bodyPr/>
                    <a:lstStyle/>
                    <a:p>
                      <a:pPr algn="ctr"/>
                      <a:r>
                        <a:rPr lang="en-US" b="1" dirty="0">
                          <a:solidFill>
                            <a:schemeClr val="accent2">
                              <a:lumMod val="25000"/>
                            </a:schemeClr>
                          </a:solidFill>
                        </a:rPr>
                        <a:t>$5,000</a:t>
                      </a:r>
                    </a:p>
                  </a:txBody>
                  <a:tcPr anchor="ctr"/>
                </a:tc>
                <a:tc>
                  <a:txBody>
                    <a:bodyPr/>
                    <a:lstStyle/>
                    <a:p>
                      <a:pPr algn="ctr"/>
                      <a:r>
                        <a:rPr lang="en-US" b="1" dirty="0">
                          <a:solidFill>
                            <a:schemeClr val="accent2">
                              <a:lumMod val="25000"/>
                            </a:schemeClr>
                          </a:solidFill>
                        </a:rPr>
                        <a:t>$10,000</a:t>
                      </a:r>
                    </a:p>
                  </a:txBody>
                  <a:tcPr anchor="ctr"/>
                </a:tc>
                <a:tc>
                  <a:txBody>
                    <a:bodyPr/>
                    <a:lstStyle/>
                    <a:p>
                      <a:pPr algn="ctr"/>
                      <a:r>
                        <a:rPr lang="en-US" b="1" dirty="0">
                          <a:solidFill>
                            <a:schemeClr val="accent2">
                              <a:lumMod val="25000"/>
                            </a:schemeClr>
                          </a:solidFill>
                        </a:rPr>
                        <a:t>$5,000</a:t>
                      </a:r>
                    </a:p>
                  </a:txBody>
                  <a:tcPr anchor="ctr"/>
                </a:tc>
                <a:extLst>
                  <a:ext uri="{0D108BD9-81ED-4DB2-BD59-A6C34878D82A}">
                    <a16:rowId xmlns:a16="http://schemas.microsoft.com/office/drawing/2014/main" val="4236159462"/>
                  </a:ext>
                </a:extLst>
              </a:tr>
            </a:tbl>
          </a:graphicData>
        </a:graphic>
      </p:graphicFrame>
      <p:sp>
        <p:nvSpPr>
          <p:cNvPr id="9" name="Slide Number Placeholder 8">
            <a:extLst>
              <a:ext uri="{FF2B5EF4-FFF2-40B4-BE49-F238E27FC236}">
                <a16:creationId xmlns:a16="http://schemas.microsoft.com/office/drawing/2014/main" id="{DAF3F922-669F-7D93-0C1C-D5B16E3975BF}"/>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21</a:t>
            </a:fld>
            <a:endParaRPr lang="en-US" dirty="0"/>
          </a:p>
        </p:txBody>
      </p:sp>
    </p:spTree>
    <p:extLst>
      <p:ext uri="{BB962C8B-B14F-4D97-AF65-F5344CB8AC3E}">
        <p14:creationId xmlns:p14="http://schemas.microsoft.com/office/powerpoint/2010/main" val="42599771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5B60B5-6E54-989A-A04A-4CE210D65F4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684615A-E6E2-798C-3670-C8556893B065}"/>
              </a:ext>
            </a:extLst>
          </p:cNvPr>
          <p:cNvSpPr>
            <a:spLocks noGrp="1"/>
          </p:cNvSpPr>
          <p:nvPr>
            <p:ph type="sldNum" sz="quarter" idx="12"/>
          </p:nvPr>
        </p:nvSpPr>
        <p:spPr/>
        <p:txBody>
          <a:bodyPr/>
          <a:lstStyle/>
          <a:p>
            <a:fld id="{CBD12358-51D2-46B3-9BDE-DF29528B9454}" type="slidenum">
              <a:rPr lang="en-US" smtClean="0"/>
              <a:t>22</a:t>
            </a:fld>
            <a:endParaRPr lang="en-US" dirty="0"/>
          </a:p>
        </p:txBody>
      </p:sp>
      <p:sp>
        <p:nvSpPr>
          <p:cNvPr id="5" name="Title 1">
            <a:extLst>
              <a:ext uri="{FF2B5EF4-FFF2-40B4-BE49-F238E27FC236}">
                <a16:creationId xmlns:a16="http://schemas.microsoft.com/office/drawing/2014/main" id="{4501E4ED-BFD0-A91D-CF57-7F5C243B6481}"/>
              </a:ext>
            </a:extLst>
          </p:cNvPr>
          <p:cNvSpPr txBox="1">
            <a:spLocks/>
          </p:cNvSpPr>
          <p:nvPr/>
        </p:nvSpPr>
        <p:spPr>
          <a:xfrm>
            <a:off x="999323" y="456254"/>
            <a:ext cx="10193353" cy="710394"/>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a:lstStyle>
          <a:p>
            <a:pPr algn="ctr"/>
            <a:r>
              <a:rPr lang="en-US" dirty="0"/>
              <a:t>Results: Hypothesis Validation</a:t>
            </a:r>
          </a:p>
        </p:txBody>
      </p:sp>
      <p:graphicFrame>
        <p:nvGraphicFramePr>
          <p:cNvPr id="8" name="Content Placeholder 8">
            <a:extLst>
              <a:ext uri="{FF2B5EF4-FFF2-40B4-BE49-F238E27FC236}">
                <a16:creationId xmlns:a16="http://schemas.microsoft.com/office/drawing/2014/main" id="{C7BF1E38-DAD0-469D-6E44-256497241C00}"/>
              </a:ext>
            </a:extLst>
          </p:cNvPr>
          <p:cNvGraphicFramePr>
            <a:graphicFrameLocks noGrp="1"/>
          </p:cNvGraphicFramePr>
          <p:nvPr>
            <p:ph idx="1"/>
            <p:extLst>
              <p:ext uri="{D42A27DB-BD31-4B8C-83A1-F6EECF244321}">
                <p14:modId xmlns:p14="http://schemas.microsoft.com/office/powerpoint/2010/main" val="1509568902"/>
              </p:ext>
            </p:extLst>
          </p:nvPr>
        </p:nvGraphicFramePr>
        <p:xfrm>
          <a:off x="1549400" y="1412874"/>
          <a:ext cx="9801772" cy="47593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315276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644E4-CA82-A992-2E4A-ACB78E0C8833}"/>
              </a:ext>
            </a:extLst>
          </p:cNvPr>
          <p:cNvSpPr>
            <a:spLocks noGrp="1"/>
          </p:cNvSpPr>
          <p:nvPr>
            <p:ph type="title"/>
          </p:nvPr>
        </p:nvSpPr>
        <p:spPr>
          <a:xfrm>
            <a:off x="1078992" y="365760"/>
            <a:ext cx="10277856" cy="816654"/>
          </a:xfrm>
        </p:spPr>
        <p:txBody>
          <a:bodyPr/>
          <a:lstStyle/>
          <a:p>
            <a:pPr algn="ctr"/>
            <a:r>
              <a:rPr lang="en-US" dirty="0"/>
              <a:t>Strategic Recommendations</a:t>
            </a:r>
          </a:p>
        </p:txBody>
      </p:sp>
      <p:sp>
        <p:nvSpPr>
          <p:cNvPr id="5" name="Slide Number Placeholder 4">
            <a:extLst>
              <a:ext uri="{FF2B5EF4-FFF2-40B4-BE49-F238E27FC236}">
                <a16:creationId xmlns:a16="http://schemas.microsoft.com/office/drawing/2014/main" id="{94D0EFD8-E35D-CC24-D54D-13E9328E9EDB}"/>
              </a:ext>
            </a:extLst>
          </p:cNvPr>
          <p:cNvSpPr>
            <a:spLocks noGrp="1"/>
          </p:cNvSpPr>
          <p:nvPr>
            <p:ph type="sldNum" sz="quarter" idx="12"/>
          </p:nvPr>
        </p:nvSpPr>
        <p:spPr/>
        <p:txBody>
          <a:bodyPr/>
          <a:lstStyle/>
          <a:p>
            <a:fld id="{CBD12358-51D2-46B3-9BDE-DF29528B9454}" type="slidenum">
              <a:rPr lang="en-US" smtClean="0"/>
              <a:t>23</a:t>
            </a:fld>
            <a:endParaRPr lang="en-US" dirty="0"/>
          </a:p>
        </p:txBody>
      </p:sp>
      <p:graphicFrame>
        <p:nvGraphicFramePr>
          <p:cNvPr id="12" name="Diagram 11">
            <a:extLst>
              <a:ext uri="{FF2B5EF4-FFF2-40B4-BE49-F238E27FC236}">
                <a16:creationId xmlns:a16="http://schemas.microsoft.com/office/drawing/2014/main" id="{B3A287AE-79B9-5161-D70E-A3DB6A479667}"/>
              </a:ext>
            </a:extLst>
          </p:cNvPr>
          <p:cNvGraphicFramePr/>
          <p:nvPr>
            <p:extLst>
              <p:ext uri="{D42A27DB-BD31-4B8C-83A1-F6EECF244321}">
                <p14:modId xmlns:p14="http://schemas.microsoft.com/office/powerpoint/2010/main" val="187385598"/>
              </p:ext>
            </p:extLst>
          </p:nvPr>
        </p:nvGraphicFramePr>
        <p:xfrm>
          <a:off x="821558" y="1933549"/>
          <a:ext cx="10548883" cy="38783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590111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1736D4-0F21-3568-ADFE-D7BD69E2D4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703A8B-769F-9F12-DC15-AC16B9E344FE}"/>
              </a:ext>
            </a:extLst>
          </p:cNvPr>
          <p:cNvSpPr>
            <a:spLocks noGrp="1"/>
          </p:cNvSpPr>
          <p:nvPr>
            <p:ph type="title"/>
          </p:nvPr>
        </p:nvSpPr>
        <p:spPr>
          <a:xfrm>
            <a:off x="1078992" y="365760"/>
            <a:ext cx="10277856" cy="816654"/>
          </a:xfrm>
        </p:spPr>
        <p:txBody>
          <a:bodyPr/>
          <a:lstStyle/>
          <a:p>
            <a:pPr algn="ctr"/>
            <a:r>
              <a:rPr lang="en-US" dirty="0"/>
              <a:t>Strategic Recommendations</a:t>
            </a:r>
          </a:p>
        </p:txBody>
      </p:sp>
      <p:sp>
        <p:nvSpPr>
          <p:cNvPr id="5" name="Slide Number Placeholder 4">
            <a:extLst>
              <a:ext uri="{FF2B5EF4-FFF2-40B4-BE49-F238E27FC236}">
                <a16:creationId xmlns:a16="http://schemas.microsoft.com/office/drawing/2014/main" id="{8C14FF33-7B15-A8B1-95F9-3C856927AD36}"/>
              </a:ext>
            </a:extLst>
          </p:cNvPr>
          <p:cNvSpPr>
            <a:spLocks noGrp="1"/>
          </p:cNvSpPr>
          <p:nvPr>
            <p:ph type="sldNum" sz="quarter" idx="12"/>
          </p:nvPr>
        </p:nvSpPr>
        <p:spPr/>
        <p:txBody>
          <a:bodyPr/>
          <a:lstStyle/>
          <a:p>
            <a:fld id="{CBD12358-51D2-46B3-9BDE-DF29528B9454}" type="slidenum">
              <a:rPr lang="en-US" smtClean="0"/>
              <a:t>24</a:t>
            </a:fld>
            <a:endParaRPr lang="en-US" dirty="0"/>
          </a:p>
        </p:txBody>
      </p:sp>
      <p:graphicFrame>
        <p:nvGraphicFramePr>
          <p:cNvPr id="12" name="Diagram 11">
            <a:extLst>
              <a:ext uri="{FF2B5EF4-FFF2-40B4-BE49-F238E27FC236}">
                <a16:creationId xmlns:a16="http://schemas.microsoft.com/office/drawing/2014/main" id="{683CAAF3-2852-0A65-7415-190AB57047B9}"/>
              </a:ext>
            </a:extLst>
          </p:cNvPr>
          <p:cNvGraphicFramePr/>
          <p:nvPr>
            <p:extLst>
              <p:ext uri="{D42A27DB-BD31-4B8C-83A1-F6EECF244321}">
                <p14:modId xmlns:p14="http://schemas.microsoft.com/office/powerpoint/2010/main" val="912356199"/>
              </p:ext>
            </p:extLst>
          </p:nvPr>
        </p:nvGraphicFramePr>
        <p:xfrm>
          <a:off x="821558" y="1933549"/>
          <a:ext cx="10548883" cy="38783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124377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AFA95A-22C4-62A0-C826-E120A13DDB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256F73-8915-9DA8-653D-E7DBD83097D3}"/>
              </a:ext>
            </a:extLst>
          </p:cNvPr>
          <p:cNvSpPr>
            <a:spLocks noGrp="1"/>
          </p:cNvSpPr>
          <p:nvPr>
            <p:ph type="title"/>
          </p:nvPr>
        </p:nvSpPr>
        <p:spPr>
          <a:xfrm>
            <a:off x="1709613" y="1820917"/>
            <a:ext cx="9215891" cy="3216165"/>
          </a:xfrm>
        </p:spPr>
        <p:txBody>
          <a:bodyPr>
            <a:noAutofit/>
          </a:bodyPr>
          <a:lstStyle/>
          <a:p>
            <a:pPr algn="just"/>
            <a:r>
              <a:rPr lang="en-US" sz="2800" dirty="0"/>
              <a:t>This project has demonstrated the value of customer segmentation in enhancing customer experience through data-driven insights. By leveraging clustering algorithms, we effectively identified distinct customer segments, enabling businesses to tailor their marketing strategies to meet the specific needs of each group.</a:t>
            </a:r>
            <a:br>
              <a:rPr lang="en-US" sz="2800" dirty="0"/>
            </a:br>
            <a:endParaRPr lang="en-US" sz="2800" dirty="0"/>
          </a:p>
        </p:txBody>
      </p:sp>
      <p:sp>
        <p:nvSpPr>
          <p:cNvPr id="4" name="Slide Number Placeholder 3">
            <a:extLst>
              <a:ext uri="{FF2B5EF4-FFF2-40B4-BE49-F238E27FC236}">
                <a16:creationId xmlns:a16="http://schemas.microsoft.com/office/drawing/2014/main" id="{4C07FE49-54AA-FFCE-41D5-98B453A1D692}"/>
              </a:ext>
            </a:extLst>
          </p:cNvPr>
          <p:cNvSpPr>
            <a:spLocks noGrp="1"/>
          </p:cNvSpPr>
          <p:nvPr>
            <p:ph type="sldNum" sz="quarter" idx="12"/>
          </p:nvPr>
        </p:nvSpPr>
        <p:spPr/>
        <p:txBody>
          <a:bodyPr/>
          <a:lstStyle/>
          <a:p>
            <a:fld id="{CBD12358-51D2-46B3-9BDE-DF29528B9454}" type="slidenum">
              <a:rPr lang="en-US" smtClean="0"/>
              <a:t>25</a:t>
            </a:fld>
            <a:endParaRPr lang="en-US" dirty="0"/>
          </a:p>
        </p:txBody>
      </p:sp>
      <p:sp>
        <p:nvSpPr>
          <p:cNvPr id="5" name="Title 1">
            <a:extLst>
              <a:ext uri="{FF2B5EF4-FFF2-40B4-BE49-F238E27FC236}">
                <a16:creationId xmlns:a16="http://schemas.microsoft.com/office/drawing/2014/main" id="{0A50FFE2-0325-A348-077D-F67201A4ED7D}"/>
              </a:ext>
            </a:extLst>
          </p:cNvPr>
          <p:cNvSpPr txBox="1">
            <a:spLocks/>
          </p:cNvSpPr>
          <p:nvPr/>
        </p:nvSpPr>
        <p:spPr>
          <a:xfrm>
            <a:off x="999323" y="456254"/>
            <a:ext cx="10193353" cy="710394"/>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a:lstStyle>
          <a:p>
            <a:pPr algn="ctr"/>
            <a:r>
              <a:rPr lang="en-US" dirty="0"/>
              <a:t>Conclusion</a:t>
            </a:r>
          </a:p>
        </p:txBody>
      </p:sp>
    </p:spTree>
    <p:extLst>
      <p:ext uri="{BB962C8B-B14F-4D97-AF65-F5344CB8AC3E}">
        <p14:creationId xmlns:p14="http://schemas.microsoft.com/office/powerpoint/2010/main" val="34681538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A0D7AA-8A21-B977-56ED-94406F29957C}"/>
              </a:ext>
            </a:extLst>
          </p:cNvPr>
          <p:cNvSpPr>
            <a:spLocks noGrp="1"/>
          </p:cNvSpPr>
          <p:nvPr>
            <p:ph type="ctrTitle"/>
          </p:nvPr>
        </p:nvSpPr>
        <p:spPr>
          <a:xfrm>
            <a:off x="1133856" y="56450"/>
            <a:ext cx="9912096" cy="2743200"/>
          </a:xfrm>
          <a:noFill/>
        </p:spPr>
        <p:txBody>
          <a:bodyPr anchor="b">
            <a:noAutofit/>
          </a:bodyPr>
          <a:lstStyle/>
          <a:p>
            <a:r>
              <a:rPr lang="en-US" dirty="0"/>
              <a:t>Thank you</a:t>
            </a:r>
          </a:p>
        </p:txBody>
      </p:sp>
    </p:spTree>
    <p:extLst>
      <p:ext uri="{BB962C8B-B14F-4D97-AF65-F5344CB8AC3E}">
        <p14:creationId xmlns:p14="http://schemas.microsoft.com/office/powerpoint/2010/main" val="3751616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F9D841-43CD-E9B8-9C6E-31D1B5849F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E0B8B9-19B9-3AEF-5168-674B92F13895}"/>
              </a:ext>
            </a:extLst>
          </p:cNvPr>
          <p:cNvSpPr>
            <a:spLocks noGrp="1"/>
          </p:cNvSpPr>
          <p:nvPr>
            <p:ph type="title"/>
          </p:nvPr>
        </p:nvSpPr>
        <p:spPr>
          <a:xfrm>
            <a:off x="3739054" y="582379"/>
            <a:ext cx="4713889" cy="757691"/>
          </a:xfrm>
        </p:spPr>
        <p:txBody>
          <a:bodyPr>
            <a:normAutofit fontScale="90000"/>
          </a:bodyPr>
          <a:lstStyle/>
          <a:p>
            <a:r>
              <a:rPr lang="en-US" dirty="0"/>
              <a:t>Problem Statement</a:t>
            </a:r>
          </a:p>
        </p:txBody>
      </p:sp>
      <p:sp>
        <p:nvSpPr>
          <p:cNvPr id="4" name="Slide Number Placeholder 3">
            <a:extLst>
              <a:ext uri="{FF2B5EF4-FFF2-40B4-BE49-F238E27FC236}">
                <a16:creationId xmlns:a16="http://schemas.microsoft.com/office/drawing/2014/main" id="{7542F349-C043-106E-3534-4B379B73013B}"/>
              </a:ext>
            </a:extLst>
          </p:cNvPr>
          <p:cNvSpPr>
            <a:spLocks noGrp="1"/>
          </p:cNvSpPr>
          <p:nvPr>
            <p:ph type="sldNum" sz="quarter" idx="12"/>
          </p:nvPr>
        </p:nvSpPr>
        <p:spPr/>
        <p:txBody>
          <a:bodyPr/>
          <a:lstStyle/>
          <a:p>
            <a:fld id="{CBD12358-51D2-46B3-9BDE-DF29528B9454}" type="slidenum">
              <a:rPr lang="en-US" smtClean="0"/>
              <a:t>3</a:t>
            </a:fld>
            <a:endParaRPr lang="en-US" dirty="0"/>
          </a:p>
        </p:txBody>
      </p:sp>
      <p:sp>
        <p:nvSpPr>
          <p:cNvPr id="3" name="TextBox 2">
            <a:extLst>
              <a:ext uri="{FF2B5EF4-FFF2-40B4-BE49-F238E27FC236}">
                <a16:creationId xmlns:a16="http://schemas.microsoft.com/office/drawing/2014/main" id="{C103FAB2-723E-A90B-D446-8724DA2BE81E}"/>
              </a:ext>
            </a:extLst>
          </p:cNvPr>
          <p:cNvSpPr txBox="1"/>
          <p:nvPr/>
        </p:nvSpPr>
        <p:spPr>
          <a:xfrm>
            <a:off x="1313449" y="1954926"/>
            <a:ext cx="9565098" cy="2677656"/>
          </a:xfrm>
          <a:prstGeom prst="rect">
            <a:avLst/>
          </a:prstGeom>
          <a:noFill/>
        </p:spPr>
        <p:txBody>
          <a:bodyPr wrap="square" rtlCol="0">
            <a:spAutoFit/>
          </a:bodyPr>
          <a:lstStyle/>
          <a:p>
            <a:pPr algn="just"/>
            <a:r>
              <a:rPr lang="en-US" sz="2400" b="1" dirty="0">
                <a:solidFill>
                  <a:schemeClr val="accent2">
                    <a:lumMod val="25000"/>
                  </a:schemeClr>
                </a:solidFill>
              </a:rPr>
              <a:t>Wholesale businesses often struggle with effectively categorizing their customers to enhance marketing strategies and customer relations. Traditional segmentation methods, while useful, are limited in their ability to capture the complexity of modern consumer behavior, which is constantly evolving. These conventional approaches may fail to identify deeper patterns in purchasing habits, leading to suboptimal decision-making.</a:t>
            </a:r>
          </a:p>
        </p:txBody>
      </p:sp>
    </p:spTree>
    <p:extLst>
      <p:ext uri="{BB962C8B-B14F-4D97-AF65-F5344CB8AC3E}">
        <p14:creationId xmlns:p14="http://schemas.microsoft.com/office/powerpoint/2010/main" val="1140441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2D673-9B6A-F5B2-526C-820E2A9ADBE4}"/>
              </a:ext>
            </a:extLst>
          </p:cNvPr>
          <p:cNvSpPr>
            <a:spLocks noGrp="1"/>
          </p:cNvSpPr>
          <p:nvPr>
            <p:ph type="title"/>
          </p:nvPr>
        </p:nvSpPr>
        <p:spPr>
          <a:xfrm>
            <a:off x="3506041" y="676971"/>
            <a:ext cx="4912745" cy="820753"/>
          </a:xfrm>
        </p:spPr>
        <p:txBody>
          <a:bodyPr>
            <a:normAutofit fontScale="90000"/>
          </a:bodyPr>
          <a:lstStyle/>
          <a:p>
            <a:r>
              <a:rPr lang="en-US" dirty="0"/>
              <a:t>Research Questions</a:t>
            </a:r>
          </a:p>
        </p:txBody>
      </p:sp>
      <p:sp>
        <p:nvSpPr>
          <p:cNvPr id="4" name="Slide Number Placeholder 3">
            <a:extLst>
              <a:ext uri="{FF2B5EF4-FFF2-40B4-BE49-F238E27FC236}">
                <a16:creationId xmlns:a16="http://schemas.microsoft.com/office/drawing/2014/main" id="{47A01EFF-E26C-7186-2360-DF46E2F3192E}"/>
              </a:ext>
            </a:extLst>
          </p:cNvPr>
          <p:cNvSpPr>
            <a:spLocks noGrp="1"/>
          </p:cNvSpPr>
          <p:nvPr>
            <p:ph type="sldNum" sz="quarter" idx="12"/>
          </p:nvPr>
        </p:nvSpPr>
        <p:spPr/>
        <p:txBody>
          <a:bodyPr/>
          <a:lstStyle/>
          <a:p>
            <a:fld id="{CBD12358-51D2-46B3-9BDE-DF29528B9454}" type="slidenum">
              <a:rPr lang="en-US" smtClean="0"/>
              <a:t>4</a:t>
            </a:fld>
            <a:endParaRPr lang="en-US" dirty="0"/>
          </a:p>
        </p:txBody>
      </p:sp>
      <p:graphicFrame>
        <p:nvGraphicFramePr>
          <p:cNvPr id="7" name="Diagram 6">
            <a:extLst>
              <a:ext uri="{FF2B5EF4-FFF2-40B4-BE49-F238E27FC236}">
                <a16:creationId xmlns:a16="http://schemas.microsoft.com/office/drawing/2014/main" id="{3620EE7A-9168-F611-4F31-640760F889F8}"/>
              </a:ext>
            </a:extLst>
          </p:cNvPr>
          <p:cNvGraphicFramePr/>
          <p:nvPr>
            <p:extLst>
              <p:ext uri="{D42A27DB-BD31-4B8C-83A1-F6EECF244321}">
                <p14:modId xmlns:p14="http://schemas.microsoft.com/office/powerpoint/2010/main" val="3933134552"/>
              </p:ext>
            </p:extLst>
          </p:nvPr>
        </p:nvGraphicFramePr>
        <p:xfrm>
          <a:off x="1483201" y="1828801"/>
          <a:ext cx="9784325" cy="41236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21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7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1078992" y="850392"/>
            <a:ext cx="3913632" cy="4800600"/>
          </a:xfrm>
          <a:noFill/>
        </p:spPr>
        <p:txBody>
          <a:bodyPr anchor="ctr">
            <a:noAutofit/>
          </a:bodyPr>
          <a:lstStyle/>
          <a:p>
            <a:r>
              <a:rPr lang="en-US" dirty="0"/>
              <a:t>Aims &amp; Objective</a:t>
            </a:r>
          </a:p>
        </p:txBody>
      </p:sp>
      <p:graphicFrame>
        <p:nvGraphicFramePr>
          <p:cNvPr id="4" name="Content Placeholder 3">
            <a:extLst>
              <a:ext uri="{FF2B5EF4-FFF2-40B4-BE49-F238E27FC236}">
                <a16:creationId xmlns:a16="http://schemas.microsoft.com/office/drawing/2014/main" id="{D44EC8C9-CDB5-56BA-9DC9-CAE8DD8D09FB}"/>
              </a:ext>
            </a:extLst>
          </p:cNvPr>
          <p:cNvGraphicFramePr>
            <a:graphicFrameLocks noGrp="1"/>
          </p:cNvGraphicFramePr>
          <p:nvPr>
            <p:ph idx="1"/>
            <p:extLst>
              <p:ext uri="{D42A27DB-BD31-4B8C-83A1-F6EECF244321}">
                <p14:modId xmlns:p14="http://schemas.microsoft.com/office/powerpoint/2010/main" val="2008755104"/>
              </p:ext>
            </p:extLst>
          </p:nvPr>
        </p:nvGraphicFramePr>
        <p:xfrm>
          <a:off x="3698130" y="850392"/>
          <a:ext cx="7259171" cy="52139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Slide Number Placeholder 8">
            <a:extLst>
              <a:ext uri="{FF2B5EF4-FFF2-40B4-BE49-F238E27FC236}">
                <a16:creationId xmlns:a16="http://schemas.microsoft.com/office/drawing/2014/main" id="{E6AA7FF5-11CA-8F71-5951-B1099396287A}"/>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5</a:t>
            </a:fld>
            <a:endParaRPr lang="en-US" dirty="0"/>
          </a:p>
        </p:txBody>
      </p:sp>
    </p:spTree>
    <p:extLst>
      <p:ext uri="{BB962C8B-B14F-4D97-AF65-F5344CB8AC3E}">
        <p14:creationId xmlns:p14="http://schemas.microsoft.com/office/powerpoint/2010/main" val="3018507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865632" y="400050"/>
            <a:ext cx="10460736" cy="1964515"/>
          </a:xfrm>
          <a:noFill/>
        </p:spPr>
        <p:txBody>
          <a:bodyPr>
            <a:noAutofit/>
          </a:bodyPr>
          <a:lstStyle/>
          <a:p>
            <a:r>
              <a:rPr lang="en-US" dirty="0"/>
              <a:t>Traditional Methods for Customer Segmentation</a:t>
            </a:r>
          </a:p>
        </p:txBody>
      </p:sp>
      <p:graphicFrame>
        <p:nvGraphicFramePr>
          <p:cNvPr id="6" name="Diagram 5">
            <a:extLst>
              <a:ext uri="{FF2B5EF4-FFF2-40B4-BE49-F238E27FC236}">
                <a16:creationId xmlns:a16="http://schemas.microsoft.com/office/drawing/2014/main" id="{C21B1257-1DD5-50C2-0917-37DBE9E56FA6}"/>
              </a:ext>
            </a:extLst>
          </p:cNvPr>
          <p:cNvGraphicFramePr/>
          <p:nvPr>
            <p:extLst>
              <p:ext uri="{D42A27DB-BD31-4B8C-83A1-F6EECF244321}">
                <p14:modId xmlns:p14="http://schemas.microsoft.com/office/powerpoint/2010/main" val="623135749"/>
              </p:ext>
            </p:extLst>
          </p:nvPr>
        </p:nvGraphicFramePr>
        <p:xfrm>
          <a:off x="2310524" y="2628899"/>
          <a:ext cx="7570952" cy="35814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8503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9200000" scaled="0"/>
        </a:gradFill>
        <a:effectLst/>
      </p:bgPr>
    </p:bg>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FD7B9109-9E17-1A7A-3A9A-0F1C07BF36A3}"/>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7</a:t>
            </a:fld>
            <a:endParaRPr lang="en-US" dirty="0"/>
          </a:p>
        </p:txBody>
      </p:sp>
      <p:sp>
        <p:nvSpPr>
          <p:cNvPr id="8" name="Title 1">
            <a:extLst>
              <a:ext uri="{FF2B5EF4-FFF2-40B4-BE49-F238E27FC236}">
                <a16:creationId xmlns:a16="http://schemas.microsoft.com/office/drawing/2014/main" id="{FC03A451-4227-378F-B0AA-05CCDC5586A7}"/>
              </a:ext>
            </a:extLst>
          </p:cNvPr>
          <p:cNvSpPr txBox="1">
            <a:spLocks/>
          </p:cNvSpPr>
          <p:nvPr/>
        </p:nvSpPr>
        <p:spPr>
          <a:xfrm>
            <a:off x="865632" y="400051"/>
            <a:ext cx="10460736" cy="1066799"/>
          </a:xfrm>
          <a:prstGeom prst="rect">
            <a:avLst/>
          </a:prstGeom>
          <a:noFill/>
        </p:spPr>
        <p:txBody>
          <a:bodyPr vert="horz" lIns="91440" tIns="45720" rIns="91440" bIns="45720" rtlCol="0" anchor="b">
            <a:noAutofit/>
          </a:bodyPr>
          <a:lst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a:lstStyle>
          <a:p>
            <a:pPr algn="ctr"/>
            <a:r>
              <a:rPr lang="en-US" sz="6600" dirty="0"/>
              <a:t>Clustering</a:t>
            </a:r>
          </a:p>
        </p:txBody>
      </p:sp>
      <p:graphicFrame>
        <p:nvGraphicFramePr>
          <p:cNvPr id="13" name="Diagram 12">
            <a:extLst>
              <a:ext uri="{FF2B5EF4-FFF2-40B4-BE49-F238E27FC236}">
                <a16:creationId xmlns:a16="http://schemas.microsoft.com/office/drawing/2014/main" id="{F2EFF620-2AC9-3286-75C1-00C018E5B838}"/>
              </a:ext>
            </a:extLst>
          </p:cNvPr>
          <p:cNvGraphicFramePr/>
          <p:nvPr>
            <p:extLst>
              <p:ext uri="{D42A27DB-BD31-4B8C-83A1-F6EECF244321}">
                <p14:modId xmlns:p14="http://schemas.microsoft.com/office/powerpoint/2010/main" val="4238945185"/>
              </p:ext>
            </p:extLst>
          </p:nvPr>
        </p:nvGraphicFramePr>
        <p:xfrm>
          <a:off x="2310524" y="2038349"/>
          <a:ext cx="7570952" cy="35814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66674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33000">
              <a:schemeClr val="bg2"/>
            </a:gs>
            <a:gs pos="59000">
              <a:schemeClr val="tx2">
                <a:lumMod val="90000"/>
                <a:alpha val="65163"/>
              </a:schemeClr>
            </a:gs>
          </a:gsLst>
          <a:lin ang="19200000" scaled="0"/>
        </a:gradFill>
        <a:effectLst/>
      </p:bgPr>
    </p:bg>
    <p:spTree>
      <p:nvGrpSpPr>
        <p:cNvPr id="1" name="">
          <a:extLst>
            <a:ext uri="{FF2B5EF4-FFF2-40B4-BE49-F238E27FC236}">
              <a16:creationId xmlns:a16="http://schemas.microsoft.com/office/drawing/2014/main" id="{E80CF24A-CC1C-95F3-5810-23D7BB8416FF}"/>
            </a:ext>
          </a:extLst>
        </p:cNvPr>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5B041A5F-A441-09EC-FCE7-6A41DB26CBAA}"/>
              </a:ext>
            </a:extLst>
          </p:cNvPr>
          <p:cNvSpPr>
            <a:spLocks noGrp="1"/>
          </p:cNvSpPr>
          <p:nvPr>
            <p:ph type="sldNum" sz="quarter" idx="12"/>
          </p:nvPr>
        </p:nvSpPr>
        <p:spPr>
          <a:xfrm>
            <a:off x="9375912" y="6563001"/>
            <a:ext cx="2743200" cy="228600"/>
          </a:xfrm>
        </p:spPr>
        <p:txBody>
          <a:bodyPr/>
          <a:lstStyle/>
          <a:p>
            <a:fld id="{CBD12358-51D2-46B3-9BDE-DF29528B9454}" type="slidenum">
              <a:rPr lang="en-US" smtClean="0"/>
              <a:pPr/>
              <a:t>8</a:t>
            </a:fld>
            <a:endParaRPr lang="en-US" dirty="0"/>
          </a:p>
        </p:txBody>
      </p:sp>
      <p:graphicFrame>
        <p:nvGraphicFramePr>
          <p:cNvPr id="2" name="Diagram 1">
            <a:extLst>
              <a:ext uri="{FF2B5EF4-FFF2-40B4-BE49-F238E27FC236}">
                <a16:creationId xmlns:a16="http://schemas.microsoft.com/office/drawing/2014/main" id="{B533B7CC-EBF8-8434-5AFA-C2055AD14BB8}"/>
              </a:ext>
            </a:extLst>
          </p:cNvPr>
          <p:cNvGraphicFramePr/>
          <p:nvPr>
            <p:extLst>
              <p:ext uri="{D42A27DB-BD31-4B8C-83A1-F6EECF244321}">
                <p14:modId xmlns:p14="http://schemas.microsoft.com/office/powerpoint/2010/main" val="2229531724"/>
              </p:ext>
            </p:extLst>
          </p:nvPr>
        </p:nvGraphicFramePr>
        <p:xfrm>
          <a:off x="4667524" y="1159933"/>
          <a:ext cx="7451588" cy="45381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3132083F-6AF3-FA8C-854E-B98903425293}"/>
              </a:ext>
            </a:extLst>
          </p:cNvPr>
          <p:cNvSpPr txBox="1">
            <a:spLocks/>
          </p:cNvSpPr>
          <p:nvPr/>
        </p:nvSpPr>
        <p:spPr>
          <a:xfrm>
            <a:off x="161056" y="2341033"/>
            <a:ext cx="4506468" cy="2688167"/>
          </a:xfrm>
          <a:prstGeom prst="rect">
            <a:avLst/>
          </a:prstGeom>
          <a:noFill/>
        </p:spPr>
        <p:txBody>
          <a:bodyPr vert="horz" lIns="91440" tIns="45720" rIns="91440" bIns="45720" rtlCol="0" anchor="b">
            <a:noAutofit/>
          </a:bodyPr>
          <a:lstStyle>
            <a:lvl1pPr algn="l" defTabSz="914400" rtl="0" eaLnBrk="1" latinLnBrk="0" hangingPunct="1">
              <a:lnSpc>
                <a:spcPct val="90000"/>
              </a:lnSpc>
              <a:spcBef>
                <a:spcPct val="0"/>
              </a:spcBef>
              <a:buNone/>
              <a:defRPr sz="4400" b="1" i="0" kern="1200">
                <a:solidFill>
                  <a:schemeClr val="accent2">
                    <a:lumMod val="25000"/>
                  </a:schemeClr>
                </a:solidFill>
                <a:latin typeface="+mj-lt"/>
                <a:ea typeface="+mj-ea"/>
                <a:cs typeface="+mj-cs"/>
              </a:defRPr>
            </a:lvl1pPr>
          </a:lstStyle>
          <a:p>
            <a:pPr algn="ctr"/>
            <a:r>
              <a:rPr lang="en-US" dirty="0"/>
              <a:t>Applications of Clustering in wholesale industry</a:t>
            </a:r>
          </a:p>
        </p:txBody>
      </p:sp>
    </p:spTree>
    <p:extLst>
      <p:ext uri="{BB962C8B-B14F-4D97-AF65-F5344CB8AC3E}">
        <p14:creationId xmlns:p14="http://schemas.microsoft.com/office/powerpoint/2010/main" val="3304859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2349246" y="345186"/>
            <a:ext cx="7004304" cy="1161288"/>
          </a:xfrm>
          <a:noFill/>
        </p:spPr>
        <p:txBody>
          <a:bodyPr>
            <a:noAutofit/>
          </a:bodyPr>
          <a:lstStyle/>
          <a:p>
            <a:r>
              <a:rPr lang="en-US" dirty="0"/>
              <a:t>Methodology</a:t>
            </a:r>
          </a:p>
        </p:txBody>
      </p:sp>
      <p:graphicFrame>
        <p:nvGraphicFramePr>
          <p:cNvPr id="6" name="Diagram 5">
            <a:extLst>
              <a:ext uri="{FF2B5EF4-FFF2-40B4-BE49-F238E27FC236}">
                <a16:creationId xmlns:a16="http://schemas.microsoft.com/office/drawing/2014/main" id="{8DC6F3EF-3E55-6C3F-2AFA-844732E902E8}"/>
              </a:ext>
            </a:extLst>
          </p:cNvPr>
          <p:cNvGraphicFramePr/>
          <p:nvPr>
            <p:extLst>
              <p:ext uri="{D42A27DB-BD31-4B8C-83A1-F6EECF244321}">
                <p14:modId xmlns:p14="http://schemas.microsoft.com/office/powerpoint/2010/main" val="3059787910"/>
              </p:ext>
            </p:extLst>
          </p:nvPr>
        </p:nvGraphicFramePr>
        <p:xfrm>
          <a:off x="-1209802" y="1771650"/>
          <a:ext cx="14792452" cy="47411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71737547"/>
      </p:ext>
    </p:extLst>
  </p:cSld>
  <p:clrMapOvr>
    <a:masterClrMapping/>
  </p:clrMapOvr>
</p:sld>
</file>

<file path=ppt/theme/theme1.xml><?xml version="1.0" encoding="utf-8"?>
<a:theme xmlns:a="http://schemas.openxmlformats.org/drawingml/2006/main" name="Custom">
  <a:themeElements>
    <a:clrScheme name="Blue spheres">
      <a:dk1>
        <a:srgbClr val="000000"/>
      </a:dk1>
      <a:lt1>
        <a:srgbClr val="FFFFFF"/>
      </a:lt1>
      <a:dk2>
        <a:srgbClr val="E3E7ED"/>
      </a:dk2>
      <a:lt2>
        <a:srgbClr val="E8E8E8"/>
      </a:lt2>
      <a:accent1>
        <a:srgbClr val="7673F7"/>
      </a:accent1>
      <a:accent2>
        <a:srgbClr val="B8C2FD"/>
      </a:accent2>
      <a:accent3>
        <a:srgbClr val="DFE3FC"/>
      </a:accent3>
      <a:accent4>
        <a:srgbClr val="55B3FD"/>
      </a:accent4>
      <a:accent5>
        <a:srgbClr val="99F7F7"/>
      </a:accent5>
      <a:accent6>
        <a:srgbClr val="FEE43F"/>
      </a:accent6>
      <a:hlink>
        <a:srgbClr val="467886"/>
      </a:hlink>
      <a:folHlink>
        <a:srgbClr val="96607D"/>
      </a:folHlink>
    </a:clrScheme>
    <a:fontScheme name="Custom 23">
      <a:majorFont>
        <a:latin typeface="Aptos"/>
        <a:ea typeface=""/>
        <a:cs typeface=""/>
      </a:majorFont>
      <a:minorFont>
        <a:latin typeface="Apto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4076243_win32_CP_V3" id="{81AB0711-29F9-49D0-8A73-16AF25FD4C08}" vid="{D5AD44AB-53B9-4654-A4F8-1821A28F27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Props1.xml><?xml version="1.0" encoding="utf-8"?>
<ds:datastoreItem xmlns:ds="http://schemas.openxmlformats.org/officeDocument/2006/customXml" ds:itemID="{567F3CB5-3475-4129-AB60-D0C937DE910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0C07E3D-60A7-4F4E-8208-D9CCD01982CB}">
  <ds:schemaRefs>
    <ds:schemaRef ds:uri="http://schemas.microsoft.com/sharepoint/v3/contenttype/forms"/>
  </ds:schemaRefs>
</ds:datastoreItem>
</file>

<file path=customXml/itemProps3.xml><?xml version="1.0" encoding="utf-8"?>
<ds:datastoreItem xmlns:ds="http://schemas.openxmlformats.org/officeDocument/2006/customXml" ds:itemID="{CEA9B47F-3DD8-4645-81DC-B88780643C07}">
  <ds:schemaRefs>
    <ds:schemaRef ds:uri="16c05727-aa75-4e4a-9b5f-8a80a1165891"/>
    <ds:schemaRef ds:uri="http://schemas.openxmlformats.org/package/2006/metadata/core-properties"/>
    <ds:schemaRef ds:uri="http://schemas.microsoft.com/sharepoint/v3"/>
    <ds:schemaRef ds:uri="230e9df3-be65-4c73-a93b-d1236ebd677e"/>
    <ds:schemaRef ds:uri="http://purl.org/dc/dcmitype/"/>
    <ds:schemaRef ds:uri="http://purl.org/dc/terms/"/>
    <ds:schemaRef ds:uri="http://schemas.microsoft.com/office/2006/metadata/properties"/>
    <ds:schemaRef ds:uri="http://purl.org/dc/elements/1.1/"/>
    <ds:schemaRef ds:uri="http://schemas.microsoft.com/office/2006/documentManagement/types"/>
    <ds:schemaRef ds:uri="http://schemas.microsoft.com/office/infopath/2007/PartnerControls"/>
    <ds:schemaRef ds:uri="71af3243-3dd4-4a8d-8c0d-dd76da1f02a5"/>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Blue spheres presentation</Template>
  <TotalTime>399</TotalTime>
  <Words>4019</Words>
  <Application>Microsoft Office PowerPoint</Application>
  <PresentationFormat>Widescreen</PresentationFormat>
  <Paragraphs>334</Paragraphs>
  <Slides>26</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Aptos</vt:lpstr>
      <vt:lpstr>Arial</vt:lpstr>
      <vt:lpstr>Calibri</vt:lpstr>
      <vt:lpstr>Calibri Light</vt:lpstr>
      <vt:lpstr>Times New Roman</vt:lpstr>
      <vt:lpstr>Wingdings</vt:lpstr>
      <vt:lpstr>Custom</vt:lpstr>
      <vt:lpstr>Enhancing Customer Experience through Machine Learning (by using a customer segmentation model)  </vt:lpstr>
      <vt:lpstr>Introduction</vt:lpstr>
      <vt:lpstr>Problem Statement</vt:lpstr>
      <vt:lpstr>Research Questions</vt:lpstr>
      <vt:lpstr>Aims &amp; Objective</vt:lpstr>
      <vt:lpstr>Traditional Methods for Customer Segmentation</vt:lpstr>
      <vt:lpstr>PowerPoint Presentation</vt:lpstr>
      <vt:lpstr>PowerPoint Presentation</vt:lpstr>
      <vt:lpstr>Methodology</vt:lpstr>
      <vt:lpstr>Methodology</vt:lpstr>
      <vt:lpstr>Experimental Objective</vt:lpstr>
      <vt:lpstr>Hypothesis</vt:lpstr>
      <vt:lpstr>Experimental Design</vt:lpstr>
      <vt:lpstr>Data Collection</vt:lpstr>
      <vt:lpstr>Data Analysis</vt:lpstr>
      <vt:lpstr>Data Analysis</vt:lpstr>
      <vt:lpstr>Results</vt:lpstr>
      <vt:lpstr>Results</vt:lpstr>
      <vt:lpstr>Results</vt:lpstr>
      <vt:lpstr>Based on those graphs, the best combination of SSE and Silhouette Score seems to be realized at three (3) clusters.  SSE: 2986  Silhouette Score: 0.28 </vt:lpstr>
      <vt:lpstr>Results: Average Spending on each Cluster</vt:lpstr>
      <vt:lpstr>PowerPoint Presentation</vt:lpstr>
      <vt:lpstr>Strategic Recommendations</vt:lpstr>
      <vt:lpstr>Strategic Recommendations</vt:lpstr>
      <vt:lpstr>This project has demonstrated the value of customer segmentation in enhancing customer experience through data-driven insights. By leveraging clustering algorithms, we effectively identified distinct customer segments, enabling businesses to tailor their marketing strategies to meet the specific needs of each group.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MD. TAHSIN HASIB</dc:creator>
  <cp:lastModifiedBy>Habibur Rahman</cp:lastModifiedBy>
  <cp:revision>22</cp:revision>
  <dcterms:created xsi:type="dcterms:W3CDTF">2025-02-01T07:33:38Z</dcterms:created>
  <dcterms:modified xsi:type="dcterms:W3CDTF">2025-02-02T00:06:36Z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